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5" r:id="rId1"/>
  </p:sldMasterIdLst>
  <p:notesMasterIdLst>
    <p:notesMasterId r:id="rId77"/>
  </p:notesMasterIdLst>
  <p:sldIdLst>
    <p:sldId id="256" r:id="rId2"/>
    <p:sldId id="258" r:id="rId3"/>
    <p:sldId id="265" r:id="rId4"/>
    <p:sldId id="484" r:id="rId5"/>
    <p:sldId id="487" r:id="rId6"/>
    <p:sldId id="273" r:id="rId7"/>
    <p:sldId id="412" r:id="rId8"/>
    <p:sldId id="493" r:id="rId9"/>
    <p:sldId id="426" r:id="rId10"/>
    <p:sldId id="346" r:id="rId11"/>
    <p:sldId id="413" r:id="rId12"/>
    <p:sldId id="488" r:id="rId13"/>
    <p:sldId id="414" r:id="rId14"/>
    <p:sldId id="415" r:id="rId15"/>
    <p:sldId id="416" r:id="rId16"/>
    <p:sldId id="417" r:id="rId17"/>
    <p:sldId id="418" r:id="rId18"/>
    <p:sldId id="489" r:id="rId19"/>
    <p:sldId id="419" r:id="rId20"/>
    <p:sldId id="420" r:id="rId21"/>
    <p:sldId id="421" r:id="rId22"/>
    <p:sldId id="422" r:id="rId23"/>
    <p:sldId id="490" r:id="rId24"/>
    <p:sldId id="423" r:id="rId25"/>
    <p:sldId id="424" r:id="rId26"/>
    <p:sldId id="497" r:id="rId27"/>
    <p:sldId id="485" r:id="rId28"/>
    <p:sldId id="491" r:id="rId29"/>
    <p:sldId id="429" r:id="rId30"/>
    <p:sldId id="496" r:id="rId31"/>
    <p:sldId id="430" r:id="rId32"/>
    <p:sldId id="486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321" r:id="rId41"/>
    <p:sldId id="498" r:id="rId42"/>
    <p:sldId id="387" r:id="rId43"/>
    <p:sldId id="492" r:id="rId44"/>
    <p:sldId id="322" r:id="rId45"/>
    <p:sldId id="438" r:id="rId46"/>
    <p:sldId id="439" r:id="rId47"/>
    <p:sldId id="440" r:id="rId48"/>
    <p:sldId id="441" r:id="rId49"/>
    <p:sldId id="444" r:id="rId50"/>
    <p:sldId id="445" r:id="rId51"/>
    <p:sldId id="446" r:id="rId52"/>
    <p:sldId id="447" r:id="rId53"/>
    <p:sldId id="448" r:id="rId54"/>
    <p:sldId id="449" r:id="rId55"/>
    <p:sldId id="450" r:id="rId56"/>
    <p:sldId id="451" r:id="rId57"/>
    <p:sldId id="452" r:id="rId58"/>
    <p:sldId id="453" r:id="rId59"/>
    <p:sldId id="454" r:id="rId60"/>
    <p:sldId id="455" r:id="rId61"/>
    <p:sldId id="456" r:id="rId62"/>
    <p:sldId id="457" r:id="rId63"/>
    <p:sldId id="458" r:id="rId64"/>
    <p:sldId id="459" r:id="rId65"/>
    <p:sldId id="460" r:id="rId66"/>
    <p:sldId id="461" r:id="rId67"/>
    <p:sldId id="462" r:id="rId68"/>
    <p:sldId id="463" r:id="rId69"/>
    <p:sldId id="464" r:id="rId70"/>
    <p:sldId id="465" r:id="rId71"/>
    <p:sldId id="466" r:id="rId72"/>
    <p:sldId id="467" r:id="rId73"/>
    <p:sldId id="468" r:id="rId74"/>
    <p:sldId id="469" r:id="rId75"/>
    <p:sldId id="494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>
          <p15:clr>
            <a:srgbClr val="A4A3A4"/>
          </p15:clr>
        </p15:guide>
        <p15:guide id="2" pos="1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F4B07B"/>
    <a:srgbClr val="EFAB7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434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230" y="72"/>
      </p:cViewPr>
      <p:guideLst>
        <p:guide orient="horz" pos="1176"/>
        <p:guide pos="1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1BC4C-504F-3545-92DA-55E871770CC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CA21-358F-AC47-AB97-F4303E56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FCA21-358F-AC47-AB97-F4303E5614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FCA21-358F-AC47-AB97-F4303E5614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22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70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FCA21-358F-AC47-AB97-F4303E56145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8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52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Strong 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necessarily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same</a:t>
            </a:r>
            <a:r>
              <a:rPr lang="nl-NL" baseline="0" dirty="0" smtClean="0"/>
              <a:t> as relevant!</a:t>
            </a:r>
          </a:p>
          <a:p>
            <a:endParaRPr lang="nl-NL" baseline="0" dirty="0" smtClean="0"/>
          </a:p>
          <a:p>
            <a:r>
              <a:rPr lang="nl-NL" baseline="0" dirty="0" smtClean="0"/>
              <a:t>Absence of </a:t>
            </a:r>
            <a:r>
              <a:rPr lang="nl-NL" baseline="0" dirty="0" err="1" smtClean="0"/>
              <a:t>edge</a:t>
            </a:r>
            <a:r>
              <a:rPr lang="nl-NL" baseline="0" dirty="0" smtClean="0"/>
              <a:t> does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there’s</a:t>
            </a:r>
            <a:r>
              <a:rPr lang="nl-NL" baseline="0" dirty="0" smtClean="0"/>
              <a:t> no </a:t>
            </a:r>
            <a:r>
              <a:rPr lang="nl-NL" baseline="0" dirty="0" err="1" smtClean="0"/>
              <a:t>relationship</a:t>
            </a:r>
            <a:r>
              <a:rPr lang="nl-NL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48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6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32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/>
              <a:t>eLasso</a:t>
            </a:r>
            <a:r>
              <a:rPr lang="de-DE" dirty="0" smtClean="0"/>
              <a:t> (EBIC Lasso)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selects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optimal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/>
              <a:t>tuning</a:t>
            </a:r>
            <a:r>
              <a:rPr lang="de-DE" b="1" dirty="0" smtClean="0"/>
              <a:t> </a:t>
            </a:r>
            <a:r>
              <a:rPr lang="de-DE" b="1" dirty="0" err="1" smtClean="0"/>
              <a:t>parameter</a:t>
            </a:r>
            <a:r>
              <a:rPr lang="de-DE" b="1" dirty="0" smtClean="0"/>
              <a:t> </a:t>
            </a:r>
            <a:r>
              <a:rPr lang="el-GR" b="1" dirty="0" smtClean="0"/>
              <a:t>λ</a:t>
            </a:r>
            <a:r>
              <a:rPr lang="de-DE" dirty="0" smtClean="0"/>
              <a:t> (</a:t>
            </a:r>
            <a:r>
              <a:rPr lang="de-DE" dirty="0" err="1" smtClean="0"/>
              <a:t>lamdba</a:t>
            </a:r>
            <a:r>
              <a:rPr lang="de-DE" dirty="0" smtClean="0"/>
              <a:t>)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minimizing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smtClean="0"/>
              <a:t>Extended </a:t>
            </a:r>
            <a:r>
              <a:rPr lang="de-DE" b="1" dirty="0" err="1" smtClean="0"/>
              <a:t>Bayesion</a:t>
            </a:r>
            <a:r>
              <a:rPr lang="de-DE" b="1" dirty="0" smtClean="0"/>
              <a:t> Information </a:t>
            </a:r>
            <a:r>
              <a:rPr lang="de-DE" b="1" dirty="0" err="1" smtClean="0"/>
              <a:t>Criterion</a:t>
            </a:r>
            <a:r>
              <a:rPr lang="de-DE" dirty="0" smtClean="0"/>
              <a:t> (EBIC)</a:t>
            </a:r>
          </a:p>
          <a:p>
            <a:pPr lvl="1" fontAlgn="base"/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estimated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fit (</a:t>
            </a:r>
            <a:r>
              <a:rPr lang="de-DE" dirty="0" err="1" smtClean="0"/>
              <a:t>lowest</a:t>
            </a:r>
            <a:r>
              <a:rPr lang="de-DE" dirty="0" smtClean="0"/>
              <a:t> EBIC)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picked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b="1" dirty="0" smtClean="0"/>
              <a:t>EBIC hyperparameter </a:t>
            </a:r>
            <a:r>
              <a:rPr lang="el-GR" b="1" dirty="0" smtClean="0"/>
              <a:t>γ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gamma</a:t>
            </a:r>
            <a:r>
              <a:rPr lang="de-DE" dirty="0" smtClean="0"/>
              <a:t>) </a:t>
            </a:r>
            <a:r>
              <a:rPr lang="de-DE" dirty="0" err="1" smtClean="0"/>
              <a:t>decides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recover</a:t>
            </a:r>
            <a:r>
              <a:rPr lang="de-DE" dirty="0" smtClean="0"/>
              <a:t>. Setting </a:t>
            </a:r>
            <a:r>
              <a:rPr lang="el-GR" dirty="0" smtClean="0"/>
              <a:t>γ </a:t>
            </a:r>
            <a:r>
              <a:rPr lang="de-DE" dirty="0" err="1" smtClean="0"/>
              <a:t>to</a:t>
            </a:r>
            <a:r>
              <a:rPr lang="de-DE" dirty="0" smtClean="0"/>
              <a:t> 0 </a:t>
            </a:r>
            <a:r>
              <a:rPr lang="de-DE" dirty="0" err="1" smtClean="0"/>
              <a:t>leads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BIC (non-</a:t>
            </a:r>
            <a:r>
              <a:rPr lang="de-DE" dirty="0" err="1" smtClean="0"/>
              <a:t>conservative</a:t>
            </a:r>
            <a:r>
              <a:rPr lang="de-DE" dirty="0" smtClean="0"/>
              <a:t>, erring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discovery</a:t>
            </a:r>
            <a:r>
              <a:rPr lang="de-DE" dirty="0" smtClean="0"/>
              <a:t>);</a:t>
            </a:r>
            <a:br>
              <a:rPr lang="de-DE" dirty="0" smtClean="0"/>
            </a:br>
            <a:r>
              <a:rPr lang="el-GR" dirty="0" smtClean="0"/>
              <a:t>γ</a:t>
            </a:r>
            <a:r>
              <a:rPr lang="de-DE" dirty="0" smtClean="0"/>
              <a:t> </a:t>
            </a:r>
            <a:r>
              <a:rPr lang="de-DE" dirty="0" err="1" smtClean="0"/>
              <a:t>defaults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erring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caution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0.25 (</a:t>
            </a:r>
            <a:r>
              <a:rPr lang="de-DE" dirty="0" err="1" smtClean="0"/>
              <a:t>Ising</a:t>
            </a:r>
            <a:r>
              <a:rPr lang="de-DE" dirty="0" smtClean="0"/>
              <a:t> Model) </a:t>
            </a:r>
            <a:r>
              <a:rPr lang="de-DE" dirty="0" err="1" smtClean="0"/>
              <a:t>and</a:t>
            </a:r>
            <a:r>
              <a:rPr lang="de-DE" dirty="0" smtClean="0"/>
              <a:t> 0.5 (GGM)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39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/>
              <a:t>eLasso</a:t>
            </a:r>
            <a:r>
              <a:rPr lang="de-DE" dirty="0" smtClean="0"/>
              <a:t> (EBIC Lasso)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selects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optimal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/>
              <a:t>tuning</a:t>
            </a:r>
            <a:r>
              <a:rPr lang="de-DE" b="1" dirty="0" smtClean="0"/>
              <a:t> </a:t>
            </a:r>
            <a:r>
              <a:rPr lang="de-DE" b="1" dirty="0" err="1" smtClean="0"/>
              <a:t>parameter</a:t>
            </a:r>
            <a:r>
              <a:rPr lang="de-DE" b="1" dirty="0" smtClean="0"/>
              <a:t> </a:t>
            </a:r>
            <a:r>
              <a:rPr lang="el-GR" b="1" dirty="0" smtClean="0"/>
              <a:t>λ</a:t>
            </a:r>
            <a:r>
              <a:rPr lang="de-DE" dirty="0" smtClean="0"/>
              <a:t> (</a:t>
            </a:r>
            <a:r>
              <a:rPr lang="de-DE" dirty="0" err="1" smtClean="0"/>
              <a:t>lamdba</a:t>
            </a:r>
            <a:r>
              <a:rPr lang="de-DE" dirty="0" smtClean="0"/>
              <a:t>)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minimizing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smtClean="0"/>
              <a:t>Extended </a:t>
            </a:r>
            <a:r>
              <a:rPr lang="de-DE" b="1" dirty="0" err="1" smtClean="0"/>
              <a:t>Bayesion</a:t>
            </a:r>
            <a:r>
              <a:rPr lang="de-DE" b="1" dirty="0" smtClean="0"/>
              <a:t> Information </a:t>
            </a:r>
            <a:r>
              <a:rPr lang="de-DE" b="1" dirty="0" err="1" smtClean="0"/>
              <a:t>Criterion</a:t>
            </a:r>
            <a:r>
              <a:rPr lang="de-DE" dirty="0" smtClean="0"/>
              <a:t> (EBIC)</a:t>
            </a:r>
          </a:p>
          <a:p>
            <a:pPr lvl="1" fontAlgn="base"/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estimated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fit (</a:t>
            </a:r>
            <a:r>
              <a:rPr lang="de-DE" dirty="0" err="1" smtClean="0"/>
              <a:t>lowest</a:t>
            </a:r>
            <a:r>
              <a:rPr lang="de-DE" dirty="0" smtClean="0"/>
              <a:t> EBIC)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picked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b="1" dirty="0" smtClean="0"/>
              <a:t>EBIC hyperparameter </a:t>
            </a:r>
            <a:r>
              <a:rPr lang="el-GR" b="1" dirty="0" smtClean="0"/>
              <a:t>γ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gamma</a:t>
            </a:r>
            <a:r>
              <a:rPr lang="de-DE" dirty="0" smtClean="0"/>
              <a:t>) </a:t>
            </a:r>
            <a:r>
              <a:rPr lang="de-DE" dirty="0" err="1" smtClean="0"/>
              <a:t>decides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recover</a:t>
            </a:r>
            <a:r>
              <a:rPr lang="de-DE" dirty="0" smtClean="0"/>
              <a:t>. Setting </a:t>
            </a:r>
            <a:r>
              <a:rPr lang="el-GR" dirty="0" smtClean="0"/>
              <a:t>γ </a:t>
            </a:r>
            <a:r>
              <a:rPr lang="de-DE" dirty="0" err="1" smtClean="0"/>
              <a:t>to</a:t>
            </a:r>
            <a:r>
              <a:rPr lang="de-DE" dirty="0" smtClean="0"/>
              <a:t> 0 </a:t>
            </a:r>
            <a:r>
              <a:rPr lang="de-DE" dirty="0" err="1" smtClean="0"/>
              <a:t>leads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BIC (non-</a:t>
            </a:r>
            <a:r>
              <a:rPr lang="de-DE" dirty="0" err="1" smtClean="0"/>
              <a:t>conservative</a:t>
            </a:r>
            <a:r>
              <a:rPr lang="de-DE" dirty="0" smtClean="0"/>
              <a:t>, erring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discovery</a:t>
            </a:r>
            <a:r>
              <a:rPr lang="de-DE" dirty="0" smtClean="0"/>
              <a:t>);</a:t>
            </a:r>
            <a:br>
              <a:rPr lang="de-DE" dirty="0" smtClean="0"/>
            </a:br>
            <a:r>
              <a:rPr lang="el-GR" dirty="0" smtClean="0"/>
              <a:t>γ</a:t>
            </a:r>
            <a:r>
              <a:rPr lang="de-DE" dirty="0" smtClean="0"/>
              <a:t> </a:t>
            </a:r>
            <a:r>
              <a:rPr lang="de-DE" dirty="0" err="1" smtClean="0"/>
              <a:t>defaults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erring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caution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0.25 (</a:t>
            </a:r>
            <a:r>
              <a:rPr lang="de-DE" dirty="0" err="1" smtClean="0"/>
              <a:t>Ising</a:t>
            </a:r>
            <a:r>
              <a:rPr lang="de-DE" dirty="0" smtClean="0"/>
              <a:t> Model) </a:t>
            </a:r>
            <a:r>
              <a:rPr lang="de-DE" dirty="0" err="1" smtClean="0"/>
              <a:t>and</a:t>
            </a:r>
            <a:r>
              <a:rPr lang="de-DE" dirty="0" smtClean="0"/>
              <a:t> 0.5 (GGM)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49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FCA21-358F-AC47-AB97-F4303E56145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6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FCA21-358F-AC47-AB97-F4303E5614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58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FCA21-358F-AC47-AB97-F4303E56145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90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4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33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89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7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69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91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FCA21-358F-AC47-AB97-F4303E5614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4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FCA21-358F-AC47-AB97-F4303E5614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54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FCA21-358F-AC47-AB97-F4303E5614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59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FCA21-358F-AC47-AB97-F4303E5614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3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FCA21-358F-AC47-AB97-F4303E5614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71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C0F0-4277-3F46-A614-A4DC2EFA1CA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0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FCA21-358F-AC47-AB97-F4303E5614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8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D287-4C29-A74A-949A-274B0852704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D287-4C29-A74A-949A-274B08527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D287-4C29-A74A-949A-274B08527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D287-4C29-A74A-949A-274B085270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D287-4C29-A74A-949A-274B0852704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D287-4C29-A74A-949A-274B08527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D287-4C29-A74A-949A-274B0852704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D287-4C29-A74A-949A-274B08527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D287-4C29-A74A-949A-274B085270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D287-4C29-A74A-949A-274B08527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D287-4C29-A74A-949A-274B085270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D287-4C29-A74A-949A-274B08527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D287-4C29-A74A-949A-274B08527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D287-4C29-A74A-949A-274B08527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D287-4C29-A74A-949A-274B08527047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981E8E1-483F-F44A-B1D8-1F76C30DB01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C49D287-4C29-A74A-949A-274B085270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osf.io/nm9cv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elaisvoranu.com/Oldenburg201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043" y="555682"/>
            <a:ext cx="8379344" cy="1088136"/>
          </a:xfrm>
          <a:solidFill>
            <a:srgbClr val="464646"/>
          </a:solidFill>
        </p:spPr>
        <p:txBody>
          <a:bodyPr>
            <a:noAutofit/>
          </a:bodyPr>
          <a:lstStyle/>
          <a:p>
            <a:pPr algn="ctr"/>
            <a:r>
              <a:rPr lang="en-US" sz="3600" dirty="0"/>
              <a:t>Network Modeling for Psychological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/>
              <a:t>and Attitudinal)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09" y="1532427"/>
            <a:ext cx="8379344" cy="484632"/>
          </a:xfrm>
        </p:spPr>
        <p:txBody>
          <a:bodyPr/>
          <a:lstStyle/>
          <a:p>
            <a:pPr algn="ctr"/>
            <a:r>
              <a:rPr lang="en-US" dirty="0" smtClean="0"/>
              <a:t>11/01/2017 – 12/01/2017 Oldenburg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045" y="3765901"/>
            <a:ext cx="8394107" cy="179978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algn="ctr"/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Adela Isvoranu &amp;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Pia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Tio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http://www.adelaisvoranu.com/Oldenburg2018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9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3200" dirty="0" smtClean="0"/>
              <a:t>Does type of </a:t>
            </a:r>
            <a:r>
              <a:rPr lang="nl-NL" sz="3200" dirty="0" err="1" smtClean="0"/>
              <a:t>relationship</a:t>
            </a:r>
            <a:r>
              <a:rPr lang="nl-NL" sz="3200" dirty="0" smtClean="0"/>
              <a:t> matter?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2731" y="6000459"/>
            <a:ext cx="2586790" cy="3664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err="1" smtClean="0"/>
              <a:t>Correlation</a:t>
            </a:r>
            <a:r>
              <a:rPr lang="nl-NL" dirty="0" smtClean="0"/>
              <a:t> </a:t>
            </a:r>
            <a:r>
              <a:rPr lang="nl-NL" dirty="0" err="1" smtClean="0"/>
              <a:t>network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95703" y="1924019"/>
            <a:ext cx="3857431" cy="3808573"/>
            <a:chOff x="-220337" y="1288973"/>
            <a:chExt cx="4633972" cy="4501771"/>
          </a:xfrm>
        </p:grpSpPr>
        <p:pic>
          <p:nvPicPr>
            <p:cNvPr id="11" name="Picture 3" descr="C:\Users\u0097060\Dropbox\DB Shared Folders\Network workshops 2016\Boston\Day 1\Markdown\Figures\combined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377110"/>
              <a:ext cx="4413634" cy="4413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-220337" y="1288973"/>
              <a:ext cx="2148289" cy="308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11941" y="1829571"/>
            <a:ext cx="4113211" cy="3953753"/>
            <a:chOff x="4413635" y="1222871"/>
            <a:chExt cx="4552405" cy="4523804"/>
          </a:xfrm>
        </p:grpSpPr>
        <p:pic>
          <p:nvPicPr>
            <p:cNvPr id="14" name="Picture 4" descr="C:\Users\u0097060\Dropbox\DB Shared Folders\Network workshops 2016\Boston\Day 1\Markdown\Figures\combined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811" y="1333041"/>
              <a:ext cx="4435229" cy="4413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413635" y="1222871"/>
              <a:ext cx="2148289" cy="308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1"/>
          <p:cNvSpPr txBox="1">
            <a:spLocks/>
          </p:cNvSpPr>
          <p:nvPr/>
        </p:nvSpPr>
        <p:spPr>
          <a:xfrm>
            <a:off x="4888695" y="5978365"/>
            <a:ext cx="3465574" cy="366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dirty="0" smtClean="0"/>
              <a:t>Multiple </a:t>
            </a:r>
            <a:r>
              <a:rPr lang="nl-NL" dirty="0" err="1" smtClean="0"/>
              <a:t>regression</a:t>
            </a:r>
            <a:r>
              <a:rPr lang="nl-NL" dirty="0" smtClean="0"/>
              <a:t> </a:t>
            </a:r>
            <a:r>
              <a:rPr lang="nl-NL" dirty="0" err="1" smtClean="0"/>
              <a:t>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170" name="Picture 2" descr="C:\Users\u0097060\Dropbox\DB Shared Folders\Network workshops 2016\Boston\Day 1\Markdown\Figures\se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12" y="2421482"/>
            <a:ext cx="583088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4163" y="2002931"/>
            <a:ext cx="8574087" cy="436461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Network Estimation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1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Conditional independence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 2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Pairwise Markov Random Fields 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3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Pairwise Markov Random Fields 1: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Ising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Model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>
                <a:solidFill>
                  <a:schemeClr val="bg1">
                    <a:lumMod val="75000"/>
                  </a:schemeClr>
                </a:solidFill>
              </a:rPr>
              <a:t>Part </a:t>
            </a: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Pairwise Markov Random Fields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2: Gaussian Graphical Model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</a:t>
            </a:r>
            <a:r>
              <a:rPr lang="en-US" sz="2000" b="1" i="1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Regularisation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90550" indent="-452438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Estimating networks in R &amp; Practical Session</a:t>
            </a:r>
            <a:endParaRPr lang="en-US" b="1" u="sng" dirty="0">
              <a:solidFill>
                <a:schemeClr val="bg1">
                  <a:lumMod val="75000"/>
                </a:schemeClr>
              </a:solidFill>
            </a:endParaRPr>
          </a:p>
          <a:p>
            <a:pPr marL="538162" indent="0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Afternoon Session Overview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41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Pairwise</a:t>
            </a:r>
            <a:r>
              <a:rPr lang="de-DE" dirty="0" smtClean="0"/>
              <a:t> </a:t>
            </a:r>
            <a:r>
              <a:rPr lang="de-DE" dirty="0" err="1" smtClean="0"/>
              <a:t>Markov</a:t>
            </a:r>
            <a:r>
              <a:rPr lang="de-DE" dirty="0" smtClean="0"/>
              <a:t> Random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471916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pairwise Markov Random Field </a:t>
            </a:r>
            <a:r>
              <a:rPr lang="en-US" dirty="0" smtClean="0"/>
              <a:t>(PMRF</a:t>
            </a:r>
            <a:r>
              <a:rPr lang="en-US" dirty="0"/>
              <a:t>) is </a:t>
            </a:r>
            <a:r>
              <a:rPr lang="en-US" dirty="0" smtClean="0"/>
              <a:t>an </a:t>
            </a:r>
            <a:r>
              <a:rPr lang="en-US" dirty="0"/>
              <a:t>undirected </a:t>
            </a:r>
            <a:r>
              <a:rPr lang="en-US" dirty="0" smtClean="0"/>
              <a:t>network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smtClean="0"/>
              <a:t>PMRF </a:t>
            </a:r>
            <a:r>
              <a:rPr lang="en-US" dirty="0"/>
              <a:t>is a network model in which edges indicate the full conditional association between two nodes after conditioning on all other nodes in the </a:t>
            </a:r>
            <a:r>
              <a:rPr lang="en-US" dirty="0" smtClean="0"/>
              <a:t>network </a:t>
            </a:r>
            <a:endParaRPr lang="en-US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/>
              <a:t>Two nodes are connected if they are not independent conditional on all other </a:t>
            </a:r>
            <a:r>
              <a:rPr lang="en-US" dirty="0" smtClean="0"/>
              <a:t>nodes</a:t>
            </a:r>
            <a:endParaRPr lang="en-US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 smtClean="0"/>
              <a:t>Two </a:t>
            </a:r>
            <a:r>
              <a:rPr lang="en-US" dirty="0"/>
              <a:t>nodes are </a:t>
            </a:r>
            <a:r>
              <a:rPr lang="en-US" i="1" dirty="0" smtClean="0"/>
              <a:t>not</a:t>
            </a:r>
            <a:r>
              <a:rPr lang="en-US" dirty="0" smtClean="0"/>
              <a:t> connected </a:t>
            </a:r>
            <a:r>
              <a:rPr lang="en-US" dirty="0"/>
              <a:t>if they are independent conditioned </a:t>
            </a:r>
            <a:r>
              <a:rPr lang="en-US" dirty="0" smtClean="0"/>
              <a:t>on all nodes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think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PMRFs </a:t>
            </a:r>
            <a:r>
              <a:rPr lang="de-DE" dirty="0" err="1" smtClean="0"/>
              <a:t>as</a:t>
            </a:r>
            <a:r>
              <a:rPr lang="de-DE" dirty="0" smtClean="0"/>
              <a:t> partial </a:t>
            </a:r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networks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err="1" smtClean="0"/>
              <a:t>Conditional</a:t>
            </a:r>
            <a:r>
              <a:rPr lang="de-DE" dirty="0" smtClean="0"/>
              <a:t> </a:t>
            </a:r>
            <a:r>
              <a:rPr lang="de-DE" dirty="0" err="1" smtClean="0"/>
              <a:t>independence</a:t>
            </a:r>
            <a:r>
              <a:rPr lang="de-DE" dirty="0" smtClean="0"/>
              <a:t> </a:t>
            </a:r>
            <a:r>
              <a:rPr lang="de-DE" dirty="0" err="1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edges in a </a:t>
            </a:r>
            <a:r>
              <a:rPr lang="en-US" dirty="0" smtClean="0"/>
              <a:t>PMRF </a:t>
            </a:r>
            <a:r>
              <a:rPr lang="en-US" dirty="0"/>
              <a:t>can be interpreted in several </a:t>
            </a:r>
            <a:r>
              <a:rPr lang="en-US" dirty="0" smtClean="0"/>
              <a:t>ways. The most relevant for us are:</a:t>
            </a:r>
            <a:endParaRPr lang="en-US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representation of conditional independence relationships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/>
              <a:t>Pairwise interactions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 descr="C:\Users\u0097060\Dropbox\DB Shared Folders\Network workshops 2016\Boston\Day 1\Markdown\Figures\sepa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46" y="3620306"/>
            <a:ext cx="4106570" cy="288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0097060\Dropbox\DB Shared Folders\Network workshops 2016\Boston\Day 1\Markdown\Figures\sepa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21" y="3374647"/>
            <a:ext cx="4106570" cy="288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err="1" smtClean="0"/>
              <a:t>Conditional</a:t>
            </a:r>
            <a:r>
              <a:rPr lang="de-DE" dirty="0" smtClean="0"/>
              <a:t> </a:t>
            </a:r>
            <a:r>
              <a:rPr lang="de-DE" dirty="0" err="1" smtClean="0"/>
              <a:t>independence</a:t>
            </a:r>
            <a:r>
              <a:rPr lang="de-DE" dirty="0" smtClean="0"/>
              <a:t> </a:t>
            </a:r>
            <a:r>
              <a:rPr lang="de-DE" dirty="0" err="1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045658"/>
            <a:ext cx="8229600" cy="32394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i="1" dirty="0" smtClean="0"/>
              <a:t>B</a:t>
            </a:r>
            <a:r>
              <a:rPr lang="de-DE" dirty="0" smtClean="0"/>
              <a:t> separates </a:t>
            </a:r>
            <a:r>
              <a:rPr lang="de-DE" i="1" dirty="0" smtClean="0"/>
              <a:t>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i="1" dirty="0" smtClean="0"/>
              <a:t>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i="1" dirty="0" smtClean="0"/>
              <a:t>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i="1" dirty="0" smtClean="0"/>
              <a:t>C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b="1" dirty="0" err="1" smtClean="0"/>
              <a:t>conditional</a:t>
            </a:r>
            <a:r>
              <a:rPr lang="de-DE" b="1" dirty="0" smtClean="0"/>
              <a:t> on </a:t>
            </a:r>
            <a:r>
              <a:rPr lang="de-DE" i="1" dirty="0" smtClean="0"/>
              <a:t>B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PMRFs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</a:t>
            </a:r>
            <a:r>
              <a:rPr lang="de-DE" dirty="0" err="1" smtClean="0"/>
              <a:t>everywhere</a:t>
            </a:r>
            <a:r>
              <a:rPr lang="de-DE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lnSpcReduction="1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/>
              <a:t>PMRFs </a:t>
            </a:r>
            <a:r>
              <a:rPr lang="en-US" dirty="0"/>
              <a:t>have been used in many </a:t>
            </a:r>
            <a:r>
              <a:rPr lang="en-US" dirty="0" smtClean="0"/>
              <a:t>disciplines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 smtClean="0"/>
              <a:t>Physics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 smtClean="0"/>
              <a:t>Machine Learning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 smtClean="0"/>
              <a:t>Artificial Intelligence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 smtClean="0"/>
              <a:t>Biometrics</a:t>
            </a:r>
            <a:endParaRPr lang="en-US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 smtClean="0"/>
              <a:t>Economics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/>
              <a:t>Image processing</a:t>
            </a:r>
            <a:br>
              <a:rPr lang="en-US" dirty="0"/>
            </a:br>
            <a:r>
              <a:rPr lang="en-US" dirty="0"/>
              <a:t>http://cs.stanford.edu/people/karpathy/visml/ising_example.html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/>
              <a:t>Neural Networks</a:t>
            </a:r>
            <a:br>
              <a:rPr lang="en-US" dirty="0"/>
            </a:br>
            <a:r>
              <a:rPr lang="en-US" dirty="0"/>
              <a:t>http://nxxcxx.github.io/Neural-Network/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Pairwise</a:t>
            </a:r>
            <a:r>
              <a:rPr lang="de-DE" dirty="0"/>
              <a:t> </a:t>
            </a:r>
            <a:r>
              <a:rPr lang="de-DE" dirty="0" err="1"/>
              <a:t>Markov</a:t>
            </a:r>
            <a:r>
              <a:rPr lang="de-DE" dirty="0"/>
              <a:t> Random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err="1" smtClean="0"/>
              <a:t>Ising</a:t>
            </a:r>
            <a:r>
              <a:rPr lang="en-US" b="1" dirty="0" smtClean="0"/>
              <a:t> </a:t>
            </a:r>
            <a:r>
              <a:rPr lang="en-US" b="1" dirty="0"/>
              <a:t>Model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/>
              <a:t>All nodes are binary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 smtClean="0"/>
              <a:t>Combination </a:t>
            </a:r>
            <a:r>
              <a:rPr lang="en-US" dirty="0"/>
              <a:t>of multiple logistic regression models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smtClean="0"/>
              <a:t>Gaussian Graphical Model (GGM)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nodes assumed normally distributed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 smtClean="0"/>
              <a:t>Combination </a:t>
            </a:r>
            <a:r>
              <a:rPr lang="en-US" dirty="0"/>
              <a:t>of multiple linear regression </a:t>
            </a:r>
            <a:r>
              <a:rPr lang="en-US" dirty="0" smtClean="0"/>
              <a:t>models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Advanced: Mixed Graphical Model (MGM)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Different types of variables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4163" y="2002931"/>
            <a:ext cx="8574087" cy="436461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Network Estimation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1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Conditional independence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2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Pairwise Markov Random Fields 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 3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Pairwise Markov Random Fields 1: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Ising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Model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>
                <a:solidFill>
                  <a:schemeClr val="bg1">
                    <a:lumMod val="75000"/>
                  </a:schemeClr>
                </a:solidFill>
              </a:rPr>
              <a:t>Part </a:t>
            </a: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Pairwise Markov Random Fields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2: Gaussian Graphical Model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</a:t>
            </a:r>
            <a:r>
              <a:rPr lang="en-US" sz="2000" b="1" i="1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Regularisation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90550" indent="-452438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Estimating networks in R &amp; Practical Session</a:t>
            </a:r>
            <a:endParaRPr lang="en-US" b="1" u="sng" dirty="0">
              <a:solidFill>
                <a:schemeClr val="bg1">
                  <a:lumMod val="75000"/>
                </a:schemeClr>
              </a:solidFill>
            </a:endParaRPr>
          </a:p>
          <a:p>
            <a:pPr marL="538162" indent="0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Afternoon Session Overview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35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err="1" smtClean="0"/>
              <a:t>Ising</a:t>
            </a:r>
            <a:r>
              <a:rPr lang="de-DE" dirty="0" smtClean="0"/>
              <a:t> Model = multiple </a:t>
            </a:r>
            <a:r>
              <a:rPr lang="de-DE" dirty="0" err="1" smtClean="0"/>
              <a:t>logistic</a:t>
            </a:r>
            <a:r>
              <a:rPr lang="de-DE" dirty="0" smtClean="0"/>
              <a:t> </a:t>
            </a:r>
            <a:r>
              <a:rPr lang="de-DE" dirty="0" err="1" smtClean="0"/>
              <a:t>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/>
              <a:t>For the </a:t>
            </a:r>
            <a:r>
              <a:rPr lang="en-US" b="1" dirty="0" err="1" smtClean="0"/>
              <a:t>Ising</a:t>
            </a:r>
            <a:r>
              <a:rPr lang="en-US" b="1" dirty="0" smtClean="0"/>
              <a:t> </a:t>
            </a:r>
            <a:r>
              <a:rPr lang="en-US" b="1" dirty="0"/>
              <a:t>Model </a:t>
            </a:r>
            <a:r>
              <a:rPr lang="en-US" dirty="0" smtClean="0"/>
              <a:t>we can estimate a PMRF by predicting </a:t>
            </a:r>
            <a:r>
              <a:rPr lang="en-US" dirty="0"/>
              <a:t>each node from all other nodes in </a:t>
            </a:r>
            <a:r>
              <a:rPr lang="en-US" dirty="0" smtClean="0"/>
              <a:t>multiple </a:t>
            </a:r>
            <a:r>
              <a:rPr lang="en-US" dirty="0"/>
              <a:t>(logistic) </a:t>
            </a:r>
            <a:r>
              <a:rPr lang="en-US" dirty="0" smtClean="0"/>
              <a:t>regressions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This gives </a:t>
            </a:r>
            <a:r>
              <a:rPr lang="en-US" dirty="0" smtClean="0"/>
              <a:t>us two </a:t>
            </a:r>
            <a:r>
              <a:rPr lang="en-US" dirty="0"/>
              <a:t>parameters for each edge in the </a:t>
            </a:r>
            <a:r>
              <a:rPr lang="en-US" dirty="0" smtClean="0"/>
              <a:t>network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 smtClean="0"/>
              <a:t>Regression </a:t>
            </a:r>
            <a:r>
              <a:rPr lang="en-US" dirty="0"/>
              <a:t>parameter from predicting </a:t>
            </a:r>
            <a:r>
              <a:rPr lang="en-US" i="1" dirty="0" smtClean="0"/>
              <a:t>A</a:t>
            </a:r>
            <a:r>
              <a:rPr lang="en-US" dirty="0"/>
              <a:t> </a:t>
            </a:r>
            <a:r>
              <a:rPr lang="en-US" dirty="0" smtClean="0"/>
              <a:t>from 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from </a:t>
            </a:r>
            <a:r>
              <a:rPr lang="en-US" i="1" dirty="0" smtClean="0"/>
              <a:t>A</a:t>
            </a:r>
            <a:endParaRPr lang="en-US" i="1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/>
              <a:t>We can estimate the edge weight as mean </a:t>
            </a:r>
            <a:r>
              <a:rPr lang="en-US" dirty="0"/>
              <a:t>of these two </a:t>
            </a:r>
            <a:r>
              <a:rPr lang="en-US" dirty="0" smtClean="0"/>
              <a:t>parameters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We do </a:t>
            </a:r>
            <a:r>
              <a:rPr lang="nl-NL" dirty="0" err="1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65000"/>
                  </a:schemeClr>
                </a:solidFill>
              </a:rPr>
              <a:t>same</a:t>
            </a: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 MGM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4163" y="1869929"/>
            <a:ext cx="8574087" cy="4834850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Thursday January 11</a:t>
            </a:r>
          </a:p>
          <a:p>
            <a:pPr lvl="1">
              <a:spcAft>
                <a:spcPts val="300"/>
              </a:spcAft>
              <a:buFont typeface="Arial"/>
              <a:buChar char="•"/>
            </a:pPr>
            <a:r>
              <a:rPr lang="en-US" dirty="0" smtClean="0"/>
              <a:t>Morning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 &amp; Theoretical Foundation of Network Analysis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Drawing Networks in R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(part of practical)</a:t>
            </a:r>
          </a:p>
          <a:p>
            <a:pPr lvl="1">
              <a:spcAft>
                <a:spcPts val="300"/>
              </a:spcAft>
              <a:buFont typeface="Arial"/>
              <a:buChar char="•"/>
            </a:pPr>
            <a:r>
              <a:rPr lang="en-US" dirty="0" smtClean="0"/>
              <a:t>Afternoon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Network Estimation(Markov </a:t>
            </a:r>
            <a:r>
              <a:rPr lang="en-US" dirty="0"/>
              <a:t>Random </a:t>
            </a:r>
            <a:r>
              <a:rPr lang="en-US" dirty="0" smtClean="0"/>
              <a:t>Fields: Gaussian </a:t>
            </a:r>
            <a:r>
              <a:rPr lang="en-US" dirty="0"/>
              <a:t>G</a:t>
            </a:r>
            <a:r>
              <a:rPr lang="en-US" dirty="0" smtClean="0"/>
              <a:t>raphical Model &amp; </a:t>
            </a:r>
            <a:r>
              <a:rPr lang="en-US" dirty="0" err="1" smtClean="0"/>
              <a:t>Ising</a:t>
            </a:r>
            <a:r>
              <a:rPr lang="en-US" dirty="0" smtClean="0"/>
              <a:t> Model)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nl-NL" dirty="0" err="1" smtClean="0"/>
              <a:t>Estimating</a:t>
            </a:r>
            <a:r>
              <a:rPr lang="nl-NL" dirty="0" smtClean="0"/>
              <a:t> Networks in R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Friday January 12</a:t>
            </a:r>
          </a:p>
          <a:p>
            <a:pPr lvl="1">
              <a:spcAft>
                <a:spcPts val="300"/>
              </a:spcAft>
              <a:buFont typeface="Arial"/>
              <a:buChar char="•"/>
            </a:pPr>
            <a:r>
              <a:rPr lang="en-US" dirty="0" smtClean="0"/>
              <a:t>Morning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Network Stability</a:t>
            </a:r>
          </a:p>
          <a:p>
            <a:pPr lvl="1">
              <a:spcAft>
                <a:spcPts val="300"/>
              </a:spcAft>
              <a:buFont typeface="Arial"/>
              <a:buChar char="•"/>
            </a:pPr>
            <a:r>
              <a:rPr lang="en-US" dirty="0" smtClean="0"/>
              <a:t>Afternoon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Advanced Methods (Network Comparison Test, Mixed Graphical Models, Latent Variable Network Modeling)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Workshop Overview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60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Multiple </a:t>
            </a:r>
            <a:r>
              <a:rPr lang="de-DE" dirty="0" err="1" smtClean="0"/>
              <a:t>logistic</a:t>
            </a:r>
            <a:r>
              <a:rPr lang="de-DE" dirty="0" smtClean="0"/>
              <a:t> </a:t>
            </a:r>
            <a:r>
              <a:rPr lang="de-DE" dirty="0" err="1" smtClean="0"/>
              <a:t>regression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4162" y="1992356"/>
            <a:ext cx="857408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i="1" dirty="0" smtClean="0">
                <a:solidFill>
                  <a:schemeClr val="tx1"/>
                </a:solidFill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~ </a:t>
            </a:r>
            <a:r>
              <a:rPr lang="de-DE" i="1" u="sng" dirty="0" smtClean="0">
                <a:solidFill>
                  <a:schemeClr val="tx1"/>
                </a:solidFill>
              </a:rPr>
              <a:t>B</a:t>
            </a:r>
            <a:r>
              <a:rPr lang="de-DE" dirty="0" smtClean="0">
                <a:solidFill>
                  <a:schemeClr val="tx1"/>
                </a:solidFill>
              </a:rPr>
              <a:t> + </a:t>
            </a:r>
            <a:r>
              <a:rPr lang="de-DE" i="1" dirty="0" smtClean="0">
                <a:solidFill>
                  <a:schemeClr val="tx1"/>
                </a:solidFill>
              </a:rPr>
              <a:t>C</a:t>
            </a:r>
          </a:p>
          <a:p>
            <a:pPr marL="0" indent="0">
              <a:buNone/>
            </a:pPr>
            <a:r>
              <a:rPr lang="de-DE" i="1" dirty="0" smtClean="0">
                <a:solidFill>
                  <a:schemeClr val="tx1"/>
                </a:solidFill>
              </a:rPr>
              <a:t>B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~ </a:t>
            </a:r>
            <a:r>
              <a:rPr lang="de-DE" i="1" u="sng" dirty="0" smtClean="0">
                <a:solidFill>
                  <a:schemeClr val="tx1"/>
                </a:solidFill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+ </a:t>
            </a:r>
            <a:r>
              <a:rPr lang="de-DE" i="1" dirty="0">
                <a:solidFill>
                  <a:schemeClr val="tx1"/>
                </a:solidFill>
              </a:rPr>
              <a:t>C</a:t>
            </a: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i="1" dirty="0" smtClean="0">
                <a:solidFill>
                  <a:schemeClr val="tx1"/>
                </a:solidFill>
              </a:rPr>
              <a:t>C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~ </a:t>
            </a:r>
            <a:r>
              <a:rPr lang="de-DE" i="1" dirty="0" smtClean="0">
                <a:solidFill>
                  <a:schemeClr val="tx1"/>
                </a:solidFill>
              </a:rPr>
              <a:t>A </a:t>
            </a:r>
            <a:r>
              <a:rPr lang="de-DE" dirty="0">
                <a:solidFill>
                  <a:schemeClr val="tx1"/>
                </a:solidFill>
              </a:rPr>
              <a:t>+ </a:t>
            </a:r>
            <a:r>
              <a:rPr lang="de-DE" i="1" dirty="0" smtClean="0">
                <a:solidFill>
                  <a:schemeClr val="tx1"/>
                </a:solidFill>
              </a:rPr>
              <a:t>B</a:t>
            </a:r>
          </a:p>
          <a:p>
            <a:pPr marL="0" indent="0">
              <a:buNone/>
            </a:pPr>
            <a:endParaRPr lang="de-DE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i="1" dirty="0" smtClean="0">
                <a:solidFill>
                  <a:schemeClr val="tx1"/>
                </a:solidFill>
              </a:rPr>
              <a:t>AB = BA = </a:t>
            </a:r>
            <a:r>
              <a:rPr lang="de-DE" dirty="0" smtClean="0">
                <a:solidFill>
                  <a:schemeClr val="tx1"/>
                </a:solidFill>
              </a:rPr>
              <a:t>(</a:t>
            </a:r>
            <a:r>
              <a:rPr lang="de-DE" i="1" u="sng" dirty="0" smtClean="0">
                <a:solidFill>
                  <a:schemeClr val="tx1"/>
                </a:solidFill>
              </a:rPr>
              <a:t>B</a:t>
            </a:r>
            <a:r>
              <a:rPr lang="de-DE" i="1" dirty="0" smtClean="0">
                <a:solidFill>
                  <a:schemeClr val="tx1"/>
                </a:solidFill>
              </a:rPr>
              <a:t> + </a:t>
            </a:r>
            <a:r>
              <a:rPr lang="de-DE" i="1" u="sng" dirty="0" smtClean="0">
                <a:solidFill>
                  <a:schemeClr val="tx1"/>
                </a:solidFill>
              </a:rPr>
              <a:t>A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) / 2</a:t>
            </a:r>
          </a:p>
          <a:p>
            <a:pPr marL="0" indent="0"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The </a:t>
            </a:r>
            <a:r>
              <a:rPr lang="de-DE" dirty="0" err="1" smtClean="0">
                <a:solidFill>
                  <a:schemeClr val="tx1"/>
                </a:solidFill>
              </a:rPr>
              <a:t>association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between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i="1" dirty="0" smtClean="0">
                <a:solidFill>
                  <a:schemeClr val="tx1"/>
                </a:solidFill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i="1" dirty="0" smtClean="0">
                <a:solidFill>
                  <a:schemeClr val="tx1"/>
                </a:solidFill>
              </a:rPr>
              <a:t>B</a:t>
            </a:r>
            <a:r>
              <a:rPr lang="de-DE" dirty="0" smtClean="0">
                <a:solidFill>
                  <a:schemeClr val="tx1"/>
                </a:solidFill>
              </a:rPr>
              <a:t> (</a:t>
            </a:r>
            <a:r>
              <a:rPr lang="de-DE" i="1" dirty="0" smtClean="0">
                <a:solidFill>
                  <a:schemeClr val="tx1"/>
                </a:solidFill>
              </a:rPr>
              <a:t>AB</a:t>
            </a:r>
            <a:r>
              <a:rPr lang="de-DE" dirty="0" smtClean="0">
                <a:solidFill>
                  <a:schemeClr val="tx1"/>
                </a:solidFill>
              </a:rPr>
              <a:t>) </a:t>
            </a:r>
            <a:r>
              <a:rPr lang="de-DE" dirty="0" err="1" smtClean="0">
                <a:solidFill>
                  <a:schemeClr val="tx1"/>
                </a:solidFill>
              </a:rPr>
              <a:t>is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mean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two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regression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coefficients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i="1" dirty="0" smtClean="0">
                <a:solidFill>
                  <a:schemeClr val="tx1"/>
                </a:solidFill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on </a:t>
            </a:r>
            <a:r>
              <a:rPr lang="de-DE" i="1" dirty="0" smtClean="0">
                <a:solidFill>
                  <a:schemeClr val="tx1"/>
                </a:solidFill>
              </a:rPr>
              <a:t>B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i="1" dirty="0" smtClean="0">
                <a:solidFill>
                  <a:schemeClr val="tx1"/>
                </a:solidFill>
              </a:rPr>
              <a:t>B</a:t>
            </a:r>
            <a:r>
              <a:rPr lang="de-DE" dirty="0" smtClean="0">
                <a:solidFill>
                  <a:schemeClr val="tx1"/>
                </a:solidFill>
              </a:rPr>
              <a:t> on </a:t>
            </a:r>
            <a:r>
              <a:rPr lang="de-DE" i="1" dirty="0" smtClean="0">
                <a:solidFill>
                  <a:schemeClr val="tx1"/>
                </a:solidFill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2" descr="C:\Users\u0097060\Dropbox\DB Shared Folders\Network workshops 2016\Boston\Day 1\Markdown\Figures\sepa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25" y="1992356"/>
            <a:ext cx="4259844" cy="298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27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Multiple </a:t>
            </a:r>
            <a:r>
              <a:rPr lang="de-DE" dirty="0" err="1" smtClean="0"/>
              <a:t>logistic</a:t>
            </a:r>
            <a:r>
              <a:rPr lang="de-DE" dirty="0" smtClean="0"/>
              <a:t> </a:t>
            </a:r>
            <a:r>
              <a:rPr lang="de-DE" dirty="0" err="1" smtClean="0"/>
              <a:t>regression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4163" y="1992575"/>
            <a:ext cx="8574087" cy="4585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i="1" dirty="0" smtClean="0">
                <a:solidFill>
                  <a:schemeClr val="tx1"/>
                </a:solidFill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~ </a:t>
            </a:r>
            <a:r>
              <a:rPr lang="de-DE" i="1" u="sng" dirty="0" smtClean="0">
                <a:solidFill>
                  <a:schemeClr val="tx1"/>
                </a:solidFill>
              </a:rPr>
              <a:t>B</a:t>
            </a:r>
            <a:r>
              <a:rPr lang="de-DE" dirty="0" smtClean="0">
                <a:solidFill>
                  <a:schemeClr val="tx1"/>
                </a:solidFill>
              </a:rPr>
              <a:t> + </a:t>
            </a:r>
            <a:r>
              <a:rPr lang="de-DE" i="1" dirty="0" smtClean="0">
                <a:solidFill>
                  <a:schemeClr val="tx1"/>
                </a:solidFill>
              </a:rPr>
              <a:t>C</a:t>
            </a:r>
          </a:p>
          <a:p>
            <a:pPr marL="0" indent="0">
              <a:buNone/>
            </a:pPr>
            <a:r>
              <a:rPr lang="de-DE" i="1" dirty="0" smtClean="0">
                <a:solidFill>
                  <a:schemeClr val="tx1"/>
                </a:solidFill>
              </a:rPr>
              <a:t>B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~ </a:t>
            </a:r>
            <a:r>
              <a:rPr lang="de-DE" i="1" u="sng" dirty="0" smtClean="0">
                <a:solidFill>
                  <a:schemeClr val="tx1"/>
                </a:solidFill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+ </a:t>
            </a:r>
            <a:r>
              <a:rPr lang="de-DE" i="1" dirty="0">
                <a:solidFill>
                  <a:schemeClr val="tx1"/>
                </a:solidFill>
              </a:rPr>
              <a:t>C</a:t>
            </a: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i="1" dirty="0" smtClean="0">
                <a:solidFill>
                  <a:schemeClr val="tx1"/>
                </a:solidFill>
              </a:rPr>
              <a:t>C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~ </a:t>
            </a:r>
            <a:r>
              <a:rPr lang="de-DE" i="1" dirty="0" smtClean="0">
                <a:solidFill>
                  <a:schemeClr val="tx1"/>
                </a:solidFill>
              </a:rPr>
              <a:t>A </a:t>
            </a:r>
            <a:r>
              <a:rPr lang="de-DE" dirty="0">
                <a:solidFill>
                  <a:schemeClr val="tx1"/>
                </a:solidFill>
              </a:rPr>
              <a:t>+ </a:t>
            </a:r>
            <a:r>
              <a:rPr lang="de-DE" i="1" dirty="0" smtClean="0">
                <a:solidFill>
                  <a:schemeClr val="tx1"/>
                </a:solidFill>
              </a:rPr>
              <a:t>B</a:t>
            </a:r>
          </a:p>
          <a:p>
            <a:pPr marL="0" indent="0">
              <a:buNone/>
            </a:pPr>
            <a:endParaRPr lang="de-DE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i="1" dirty="0" smtClean="0">
                <a:solidFill>
                  <a:schemeClr val="tx1"/>
                </a:solidFill>
              </a:rPr>
              <a:t>AB = BA = </a:t>
            </a:r>
            <a:r>
              <a:rPr lang="de-DE" dirty="0" smtClean="0">
                <a:solidFill>
                  <a:schemeClr val="tx1"/>
                </a:solidFill>
              </a:rPr>
              <a:t>(</a:t>
            </a:r>
            <a:r>
              <a:rPr lang="de-DE" i="1" u="sng" dirty="0" smtClean="0">
                <a:solidFill>
                  <a:schemeClr val="tx1"/>
                </a:solidFill>
              </a:rPr>
              <a:t>B</a:t>
            </a:r>
            <a:r>
              <a:rPr lang="de-DE" i="1" dirty="0" smtClean="0">
                <a:solidFill>
                  <a:schemeClr val="tx1"/>
                </a:solidFill>
              </a:rPr>
              <a:t> + </a:t>
            </a:r>
            <a:r>
              <a:rPr lang="de-DE" i="1" u="sng" dirty="0" smtClean="0">
                <a:solidFill>
                  <a:schemeClr val="tx1"/>
                </a:solidFill>
              </a:rPr>
              <a:t>A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) / 2</a:t>
            </a:r>
          </a:p>
          <a:p>
            <a:pPr marL="0" indent="0"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AND vs. OR </a:t>
            </a:r>
            <a:r>
              <a:rPr lang="de-DE" dirty="0" err="1" smtClean="0">
                <a:solidFill>
                  <a:schemeClr val="tx1"/>
                </a:solidFill>
              </a:rPr>
              <a:t>rule</a:t>
            </a:r>
            <a:r>
              <a:rPr lang="de-DE" dirty="0" smtClean="0">
                <a:solidFill>
                  <a:schemeClr val="tx1"/>
                </a:solidFill>
              </a:rPr>
              <a:t>: AND </a:t>
            </a:r>
            <a:r>
              <a:rPr lang="de-DE" dirty="0" err="1" smtClean="0">
                <a:solidFill>
                  <a:schemeClr val="tx1"/>
                </a:solidFill>
              </a:rPr>
              <a:t>only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retains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edge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when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both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coefficients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are</a:t>
            </a:r>
            <a:r>
              <a:rPr lang="de-DE" dirty="0" smtClean="0">
                <a:solidFill>
                  <a:schemeClr val="tx1"/>
                </a:solidFill>
              </a:rPr>
              <a:t> non-zero; OR </a:t>
            </a:r>
            <a:r>
              <a:rPr lang="de-DE" dirty="0" err="1" smtClean="0">
                <a:solidFill>
                  <a:schemeClr val="tx1"/>
                </a:solidFill>
              </a:rPr>
              <a:t>retains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edge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when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either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is</a:t>
            </a:r>
            <a:r>
              <a:rPr lang="de-DE" dirty="0" smtClean="0">
                <a:solidFill>
                  <a:schemeClr val="tx1"/>
                </a:solidFill>
              </a:rPr>
              <a:t> non-zero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2" descr="C:\Users\u0097060\Dropbox\DB Shared Folders\Network workshops 2016\Boston\Day 1\Markdown\Figures\sepa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25" y="1992575"/>
            <a:ext cx="4259844" cy="298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4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Ising</a:t>
            </a:r>
            <a:r>
              <a:rPr lang="de-DE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binary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data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conditional distribution for node 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 given that we observe </a:t>
            </a:r>
            <a:r>
              <a:rPr lang="en-US" b="1" dirty="0" smtClean="0">
                <a:solidFill>
                  <a:schemeClr val="tx1"/>
                </a:solidFill>
              </a:rPr>
              <a:t>all </a:t>
            </a:r>
            <a:r>
              <a:rPr lang="en-US" dirty="0" smtClean="0">
                <a:solidFill>
                  <a:schemeClr val="tx1"/>
                </a:solidFill>
              </a:rPr>
              <a:t>other </a:t>
            </a:r>
            <a:r>
              <a:rPr lang="en-US" dirty="0">
                <a:solidFill>
                  <a:schemeClr val="tx1"/>
                </a:solidFill>
              </a:rPr>
              <a:t>nodes is: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tx1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>
                <a:solidFill>
                  <a:schemeClr val="tx1"/>
                </a:solidFill>
              </a:rPr>
              <a:t>is a </a:t>
            </a:r>
            <a:r>
              <a:rPr lang="en-US" i="1" dirty="0">
                <a:solidFill>
                  <a:schemeClr val="tx1"/>
                </a:solidFill>
              </a:rPr>
              <a:t>multiple logistic regression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US" dirty="0">
              <a:solidFill>
                <a:schemeClr val="tx1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Ising</a:t>
            </a:r>
            <a:r>
              <a:rPr lang="en-US" dirty="0" smtClean="0">
                <a:solidFill>
                  <a:schemeClr val="tx1"/>
                </a:solidFill>
              </a:rPr>
              <a:t> model is a combination of predictive models. Edges represent how strongly one node predicts another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AND </a:t>
            </a:r>
            <a:r>
              <a:rPr lang="de-DE" dirty="0" err="1" smtClean="0">
                <a:solidFill>
                  <a:schemeClr val="tx1"/>
                </a:solidFill>
              </a:rPr>
              <a:t>vs</a:t>
            </a:r>
            <a:r>
              <a:rPr lang="de-DE" dirty="0" smtClean="0">
                <a:solidFill>
                  <a:schemeClr val="tx1"/>
                </a:solidFill>
              </a:rPr>
              <a:t> OR </a:t>
            </a:r>
            <a:r>
              <a:rPr lang="de-DE" dirty="0" err="1" smtClean="0">
                <a:solidFill>
                  <a:schemeClr val="tx1"/>
                </a:solidFill>
              </a:rPr>
              <a:t>rule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194" name="Picture 2" descr="C:\Users\u0097060\Dropbox\DB Shared Folders\Network workshops 2016\Boston\Day 1\Markdown\Figures\is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06" y="3252499"/>
            <a:ext cx="502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4163" y="2002931"/>
            <a:ext cx="8574087" cy="436461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Network Estimation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1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Conditional independence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2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Pairwise Markov Random Fields 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3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Pairwise Markov Random Fields 1: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Ising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Model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 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Pairwise Markov Random Fields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2: Gaussian Graphical Model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</a:t>
            </a:r>
            <a:r>
              <a:rPr lang="en-US" sz="2000" b="1" i="1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Regularisation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90550" indent="-452438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Estimating networks in R &amp; Practical Session</a:t>
            </a:r>
            <a:endParaRPr lang="en-US" b="1" u="sng" dirty="0">
              <a:solidFill>
                <a:schemeClr val="bg1">
                  <a:lumMod val="75000"/>
                </a:schemeClr>
              </a:solidFill>
            </a:endParaRPr>
          </a:p>
          <a:p>
            <a:pPr marL="538162" indent="0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Afternoon Session Overview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94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Gaussian</a:t>
            </a:r>
            <a:r>
              <a:rPr lang="de-DE" dirty="0" smtClean="0"/>
              <a:t> </a:t>
            </a:r>
            <a:r>
              <a:rPr lang="de-DE" dirty="0" err="1" smtClean="0"/>
              <a:t>Graphical</a:t>
            </a:r>
            <a:r>
              <a:rPr lang="de-DE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GGM, </a:t>
            </a: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continuous</a:t>
            </a:r>
            <a:r>
              <a:rPr lang="de-DE" dirty="0" smtClean="0">
                <a:solidFill>
                  <a:schemeClr val="tx1"/>
                </a:solidFill>
              </a:rPr>
              <a:t>, normal </a:t>
            </a:r>
            <a:r>
              <a:rPr lang="de-DE" dirty="0" err="1" smtClean="0">
                <a:solidFill>
                  <a:schemeClr val="tx1"/>
                </a:solidFill>
              </a:rPr>
              <a:t>distributed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data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Other names: Gaussian </a:t>
            </a:r>
            <a:r>
              <a:rPr lang="en-US" dirty="0">
                <a:solidFill>
                  <a:schemeClr val="tx1"/>
                </a:solidFill>
              </a:rPr>
              <a:t>Random </a:t>
            </a:r>
            <a:r>
              <a:rPr lang="en-US" dirty="0" smtClean="0">
                <a:solidFill>
                  <a:schemeClr val="tx1"/>
                </a:solidFill>
              </a:rPr>
              <a:t>Field, </a:t>
            </a:r>
            <a:r>
              <a:rPr lang="en-US" dirty="0">
                <a:solidFill>
                  <a:schemeClr val="tx1"/>
                </a:solidFill>
              </a:rPr>
              <a:t>Concentration </a:t>
            </a:r>
            <a:r>
              <a:rPr lang="en-US" dirty="0" smtClean="0">
                <a:solidFill>
                  <a:schemeClr val="tx1"/>
                </a:solidFill>
              </a:rPr>
              <a:t>Graph, Partial </a:t>
            </a:r>
            <a:r>
              <a:rPr lang="en-US" dirty="0">
                <a:solidFill>
                  <a:schemeClr val="tx1"/>
                </a:solidFill>
              </a:rPr>
              <a:t>Correlation </a:t>
            </a:r>
            <a:r>
              <a:rPr lang="en-US" dirty="0" smtClean="0">
                <a:solidFill>
                  <a:schemeClr val="tx1"/>
                </a:solidFill>
              </a:rPr>
              <a:t>Network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While we can estimate the GGM similar to the </a:t>
            </a:r>
            <a:r>
              <a:rPr lang="en-US" dirty="0" err="1">
                <a:solidFill>
                  <a:schemeClr val="tx1"/>
                </a:solidFill>
              </a:rPr>
              <a:t>Ising</a:t>
            </a:r>
            <a:r>
              <a:rPr lang="en-US" dirty="0">
                <a:solidFill>
                  <a:schemeClr val="tx1"/>
                </a:solidFill>
              </a:rPr>
              <a:t> Model (via many regressions), a more efficient way </a:t>
            </a:r>
            <a:r>
              <a:rPr lang="en-US" dirty="0" smtClean="0">
                <a:solidFill>
                  <a:schemeClr val="tx1"/>
                </a:solidFill>
              </a:rPr>
              <a:t>is to obtain the negative </a:t>
            </a:r>
            <a:r>
              <a:rPr lang="en-US" dirty="0">
                <a:solidFill>
                  <a:schemeClr val="tx1"/>
                </a:solidFill>
              </a:rPr>
              <a:t>inverse covariance matrix of the multivariate normal distribution, also called </a:t>
            </a:r>
            <a:r>
              <a:rPr lang="en-US" b="1" dirty="0">
                <a:solidFill>
                  <a:schemeClr val="tx1"/>
                </a:solidFill>
              </a:rPr>
              <a:t>precision </a:t>
            </a:r>
            <a:r>
              <a:rPr lang="en-US" b="1" dirty="0" smtClean="0">
                <a:solidFill>
                  <a:schemeClr val="tx1"/>
                </a:solidFill>
              </a:rPr>
              <a:t>matrix </a:t>
            </a:r>
            <a:endParaRPr lang="en-US" b="1" dirty="0">
              <a:solidFill>
                <a:schemeClr val="tx1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Standardized </a:t>
            </a:r>
            <a:r>
              <a:rPr lang="en-US" dirty="0">
                <a:solidFill>
                  <a:schemeClr val="tx1"/>
                </a:solidFill>
              </a:rPr>
              <a:t>elements of </a:t>
            </a:r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>
                <a:solidFill>
                  <a:schemeClr val="tx1"/>
                </a:solidFill>
              </a:rPr>
              <a:t>negative inverse precision matrix are equal </a:t>
            </a:r>
            <a:r>
              <a:rPr lang="en-US" i="1" dirty="0">
                <a:solidFill>
                  <a:schemeClr val="tx1"/>
                </a:solidFill>
              </a:rPr>
              <a:t>partial correlation </a:t>
            </a:r>
            <a:r>
              <a:rPr lang="en-US" i="1" dirty="0" smtClean="0">
                <a:solidFill>
                  <a:schemeClr val="tx1"/>
                </a:solidFill>
              </a:rPr>
              <a:t>coefficients</a:t>
            </a:r>
            <a:r>
              <a:rPr lang="en-US" dirty="0" smtClean="0">
                <a:solidFill>
                  <a:schemeClr val="tx1"/>
                </a:solidFill>
              </a:rPr>
              <a:t> which are our edge weights in the network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We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therefore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don't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need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AND </a:t>
            </a:r>
            <a:r>
              <a:rPr lang="de-DE" dirty="0" err="1" smtClean="0">
                <a:solidFill>
                  <a:schemeClr val="tx1"/>
                </a:solidFill>
              </a:rPr>
              <a:t>or</a:t>
            </a:r>
            <a:r>
              <a:rPr lang="de-DE" dirty="0" smtClean="0">
                <a:solidFill>
                  <a:schemeClr val="tx1"/>
                </a:solidFill>
              </a:rPr>
              <a:t> OR </a:t>
            </a:r>
            <a:r>
              <a:rPr lang="de-DE" dirty="0" err="1" smtClean="0">
                <a:solidFill>
                  <a:schemeClr val="tx1"/>
                </a:solidFill>
              </a:rPr>
              <a:t>rule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here</a:t>
            </a:r>
            <a:r>
              <a:rPr lang="de-DE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1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GGM = multiple linear </a:t>
            </a:r>
            <a:r>
              <a:rPr lang="de-DE" dirty="0" err="1" smtClean="0"/>
              <a:t>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we observe the value of every node except node 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 we obtain the following (assuming all variables are standardized</a:t>
            </a:r>
            <a:r>
              <a:rPr lang="en-US" dirty="0" smtClean="0">
                <a:solidFill>
                  <a:schemeClr val="tx1"/>
                </a:solidFill>
              </a:rPr>
              <a:t>):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which θ</a:t>
            </a:r>
            <a:r>
              <a:rPr lang="en-US" dirty="0">
                <a:solidFill>
                  <a:schemeClr val="tx1"/>
                </a:solidFill>
              </a:rPr>
              <a:t> is the </a:t>
            </a:r>
            <a:r>
              <a:rPr lang="en-US" i="1" dirty="0" err="1" smtClean="0">
                <a:solidFill>
                  <a:schemeClr val="tx1"/>
                </a:solidFill>
              </a:rPr>
              <a:t>i-</a:t>
            </a:r>
            <a:r>
              <a:rPr lang="en-US" dirty="0" err="1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diagonal element of the precision matrix, also called the residual </a:t>
            </a:r>
            <a:r>
              <a:rPr lang="en-US" dirty="0" smtClean="0">
                <a:solidFill>
                  <a:schemeClr val="tx1"/>
                </a:solidFill>
              </a:rPr>
              <a:t>variance</a:t>
            </a:r>
            <a:endParaRPr lang="en-US" dirty="0">
              <a:solidFill>
                <a:schemeClr val="tx1"/>
              </a:solidFill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is a multiple linear regression model!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Similar to the </a:t>
            </a:r>
            <a:r>
              <a:rPr lang="en-US" dirty="0" err="1">
                <a:solidFill>
                  <a:schemeClr val="tx1"/>
                </a:solidFill>
              </a:rPr>
              <a:t>Ising</a:t>
            </a:r>
            <a:r>
              <a:rPr lang="en-US" dirty="0">
                <a:solidFill>
                  <a:schemeClr val="tx1"/>
                </a:solidFill>
              </a:rPr>
              <a:t> model, the </a:t>
            </a:r>
            <a:r>
              <a:rPr lang="en-US" dirty="0" smtClean="0">
                <a:solidFill>
                  <a:schemeClr val="tx1"/>
                </a:solidFill>
              </a:rPr>
              <a:t>GGM shows </a:t>
            </a:r>
            <a:r>
              <a:rPr lang="en-US" dirty="0">
                <a:solidFill>
                  <a:schemeClr val="tx1"/>
                </a:solidFill>
              </a:rPr>
              <a:t>how well nodes predict each </a:t>
            </a:r>
            <a:r>
              <a:rPr lang="en-US" dirty="0" smtClean="0">
                <a:solidFill>
                  <a:schemeClr val="tx1"/>
                </a:solidFill>
              </a:rPr>
              <a:t>other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218" name="Picture 2" descr="C:\Users\u0097060\Dropbox\DB Shared Folders\Network workshops 2016\Boston\Day 1\Markdown\Figures\GG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68" y="3100541"/>
            <a:ext cx="35718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GGM – Latent </a:t>
            </a:r>
            <a:r>
              <a:rPr lang="nl-NL" dirty="0" err="1" smtClean="0"/>
              <a:t>variable</a:t>
            </a:r>
            <a:r>
              <a:rPr lang="nl-NL" dirty="0" smtClean="0"/>
              <a:t> model</a:t>
            </a:r>
            <a:endParaRPr lang="en-US" dirty="0"/>
          </a:p>
        </p:txBody>
      </p:sp>
      <p:pic>
        <p:nvPicPr>
          <p:cNvPr id="5" name="Picture 2" descr="C:\Users\u0097060\Dropbox\DB Shared Folders\Network workshops 2016\Boston\Day 1\Markdown\Figures\separati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319861"/>
            <a:ext cx="3734045" cy="310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197735" y="4868214"/>
            <a:ext cx="20477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06294" y="2099255"/>
            <a:ext cx="1762592" cy="13394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2669" y="4604576"/>
            <a:ext cx="438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 smtClean="0"/>
              <a:t>A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8073928" y="4621991"/>
            <a:ext cx="438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 smtClean="0"/>
              <a:t>C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6680162" y="4621992"/>
            <a:ext cx="438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B</a:t>
            </a:r>
            <a:endParaRPr lang="en-US" sz="2600" dirty="0"/>
          </a:p>
        </p:txBody>
      </p:sp>
      <p:sp>
        <p:nvSpPr>
          <p:cNvPr id="13" name="Rectangle 12"/>
          <p:cNvSpPr/>
          <p:nvPr/>
        </p:nvSpPr>
        <p:spPr>
          <a:xfrm>
            <a:off x="5293217" y="4471255"/>
            <a:ext cx="825781" cy="759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80337" y="4488670"/>
            <a:ext cx="825781" cy="759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74700" y="4488670"/>
            <a:ext cx="825781" cy="759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9" idx="4"/>
            <a:endCxn id="15" idx="0"/>
          </p:cNvCxnSpPr>
          <p:nvPr/>
        </p:nvCxnSpPr>
        <p:spPr>
          <a:xfrm>
            <a:off x="6887590" y="3438658"/>
            <a:ext cx="1" cy="1050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3" idx="0"/>
          </p:cNvCxnSpPr>
          <p:nvPr/>
        </p:nvCxnSpPr>
        <p:spPr>
          <a:xfrm flipH="1">
            <a:off x="5706108" y="3345927"/>
            <a:ext cx="667021" cy="1125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4" idx="0"/>
          </p:cNvCxnSpPr>
          <p:nvPr/>
        </p:nvCxnSpPr>
        <p:spPr>
          <a:xfrm>
            <a:off x="7247418" y="3414685"/>
            <a:ext cx="1045810" cy="1073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4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my</a:t>
            </a:r>
            <a:r>
              <a:rPr lang="nl-NL" dirty="0" smtClean="0"/>
              <a:t> data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… </a:t>
            </a:r>
            <a:r>
              <a:rPr lang="nl-NL" dirty="0" err="1" smtClean="0"/>
              <a:t>ordinal</a:t>
            </a:r>
            <a:r>
              <a:rPr lang="nl-NL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 smtClean="0"/>
              <a:t>Use</a:t>
            </a:r>
            <a:r>
              <a:rPr lang="nl-NL" dirty="0" smtClean="0"/>
              <a:t> option </a:t>
            </a:r>
            <a:r>
              <a:rPr lang="nl-NL" dirty="0" err="1" smtClean="0"/>
              <a:t>cor_auto</a:t>
            </a:r>
            <a:r>
              <a:rPr lang="nl-NL" dirty="0" smtClean="0"/>
              <a:t> in </a:t>
            </a:r>
            <a:r>
              <a:rPr lang="nl-NL" dirty="0" err="1" smtClean="0"/>
              <a:t>qgraph</a:t>
            </a:r>
            <a:r>
              <a:rPr lang="nl-NL" dirty="0" smtClean="0"/>
              <a:t> </a:t>
            </a: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calculates</a:t>
            </a:r>
            <a:r>
              <a:rPr lang="nl-NL" dirty="0" smtClean="0"/>
              <a:t> </a:t>
            </a:r>
            <a:r>
              <a:rPr lang="nl-NL" dirty="0" err="1" smtClean="0"/>
              <a:t>polychoric</a:t>
            </a:r>
            <a:r>
              <a:rPr lang="nl-NL" dirty="0" smtClean="0"/>
              <a:t> </a:t>
            </a:r>
            <a:r>
              <a:rPr lang="nl-NL" dirty="0" err="1" smtClean="0"/>
              <a:t>correlations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… </a:t>
            </a:r>
            <a:r>
              <a:rPr lang="nl-NL" dirty="0" err="1"/>
              <a:t>continuous</a:t>
            </a:r>
            <a:r>
              <a:rPr lang="nl-NL" dirty="0"/>
              <a:t> non-</a:t>
            </a:r>
            <a:r>
              <a:rPr lang="nl-NL" dirty="0" err="1"/>
              <a:t>normal</a:t>
            </a:r>
            <a:r>
              <a:rPr lang="nl-NL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function</a:t>
            </a:r>
            <a:r>
              <a:rPr lang="nl-NL" dirty="0" smtClean="0"/>
              <a:t> </a:t>
            </a:r>
            <a:r>
              <a:rPr lang="nl-NL" dirty="0" err="1" smtClean="0"/>
              <a:t>huge.npn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R package </a:t>
            </a: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implements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NonparaNormal</a:t>
            </a:r>
            <a:r>
              <a:rPr lang="nl-NL" dirty="0" smtClean="0"/>
              <a:t> </a:t>
            </a:r>
            <a:r>
              <a:rPr lang="nl-NL" dirty="0" err="1" smtClean="0"/>
              <a:t>tranformation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… mixed?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 smtClean="0"/>
              <a:t>Use</a:t>
            </a:r>
            <a:r>
              <a:rPr lang="nl-NL" dirty="0" smtClean="0"/>
              <a:t> Mixed </a:t>
            </a:r>
            <a:r>
              <a:rPr lang="nl-NL" dirty="0" err="1" smtClean="0"/>
              <a:t>Graphical</a:t>
            </a:r>
            <a:r>
              <a:rPr lang="nl-NL" dirty="0" smtClean="0"/>
              <a:t> Model (MGM), more on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tomorrow</a:t>
            </a:r>
            <a:r>
              <a:rPr lang="nl-N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4163" y="2002931"/>
            <a:ext cx="8574087" cy="436461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Network Estimation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1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Conditional independence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2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Pairwise Markov Random Fields 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3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Pairwise Markov Random Fields 1: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Ising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Model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>
                <a:solidFill>
                  <a:schemeClr val="bg1">
                    <a:lumMod val="75000"/>
                  </a:schemeClr>
                </a:solidFill>
              </a:rPr>
              <a:t>Part </a:t>
            </a: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Pairwise Markov Random Fields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2: Gaussian Graphical Model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 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Regularisation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90550" indent="-452438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Estimating networks in R &amp; Practical Session</a:t>
            </a:r>
            <a:endParaRPr lang="en-US" b="1" u="sng" dirty="0">
              <a:solidFill>
                <a:schemeClr val="bg1">
                  <a:lumMod val="75000"/>
                </a:schemeClr>
              </a:solidFill>
            </a:endParaRPr>
          </a:p>
          <a:p>
            <a:pPr marL="538162" indent="0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Afternoon Session Overview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73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lnSpcReduction="1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/>
              <a:t>PMRFs require </a:t>
            </a:r>
            <a:r>
              <a:rPr lang="en-US" dirty="0"/>
              <a:t>a lot of </a:t>
            </a:r>
            <a:r>
              <a:rPr lang="en-US" dirty="0" smtClean="0"/>
              <a:t>data because many parameters are estimated 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network with 20 nodes already has 190 edge parameters, a 50-node network has 1225 </a:t>
            </a:r>
            <a:r>
              <a:rPr lang="en-US" dirty="0" smtClean="0"/>
              <a:t>edge parameters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i="1" dirty="0" smtClean="0"/>
              <a:t>i </a:t>
            </a:r>
            <a:r>
              <a:rPr lang="de-DE" dirty="0" err="1" smtClean="0"/>
              <a:t>nodes</a:t>
            </a:r>
            <a:r>
              <a:rPr lang="de-DE" dirty="0" smtClean="0"/>
              <a:t>: (</a:t>
            </a:r>
            <a:r>
              <a:rPr lang="de-DE" i="1" dirty="0" smtClean="0"/>
              <a:t>i</a:t>
            </a:r>
            <a:r>
              <a:rPr lang="de-DE" dirty="0" smtClean="0"/>
              <a:t> * </a:t>
            </a:r>
            <a:r>
              <a:rPr lang="de-DE" i="1" dirty="0" smtClean="0"/>
              <a:t>i </a:t>
            </a:r>
            <a:r>
              <a:rPr lang="de-DE" dirty="0" smtClean="0"/>
              <a:t>- 1) / 2 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  <a:r>
              <a:rPr lang="de-DE" dirty="0" err="1" smtClean="0"/>
              <a:t>weights</a:t>
            </a:r>
            <a:r>
              <a:rPr lang="de-DE" dirty="0" smtClean="0"/>
              <a:t> + </a:t>
            </a:r>
            <a:r>
              <a:rPr lang="de-DE" i="1" dirty="0" smtClean="0"/>
              <a:t>i </a:t>
            </a:r>
            <a:r>
              <a:rPr lang="de-DE" dirty="0" err="1" smtClean="0"/>
              <a:t>thresholds</a:t>
            </a:r>
            <a:endParaRPr lang="de-DE" i="1" dirty="0" smtClean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goal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obtain</a:t>
            </a:r>
            <a:endParaRPr lang="de-DE" dirty="0" smtClean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de-DE" dirty="0" err="1" smtClean="0"/>
              <a:t>Easily</a:t>
            </a:r>
            <a:r>
              <a:rPr lang="de-DE" dirty="0" smtClean="0"/>
              <a:t> </a:t>
            </a:r>
            <a:r>
              <a:rPr lang="de-DE" dirty="0" err="1" smtClean="0"/>
              <a:t>interpretable</a:t>
            </a:r>
            <a:r>
              <a:rPr lang="de-DE" dirty="0" smtClean="0"/>
              <a:t> / parsimonious </a:t>
            </a:r>
            <a:r>
              <a:rPr lang="de-DE" dirty="0" err="1" smtClean="0"/>
              <a:t>network</a:t>
            </a:r>
            <a:endParaRPr lang="de-DE" dirty="0" smtClean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likely</a:t>
            </a:r>
            <a:r>
              <a:rPr lang="de-DE" dirty="0" smtClean="0"/>
              <a:t> </a:t>
            </a:r>
            <a:r>
              <a:rPr lang="de-DE" dirty="0" err="1" smtClean="0"/>
              <a:t>reflects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true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generating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pPr fontAlgn="base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4163" y="2002931"/>
            <a:ext cx="8574087" cy="436461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Network Estimation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 1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Conditional independence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 2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Pairwise Markov Random Fields 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 3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Pairwise Markov Random Fields 1: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Ising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Model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 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Pairwise Markov Random Fields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2: Gaussian Graphical Model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 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Regularisation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90550" indent="-452438"/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Estimating networks in R &amp; Practical Session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38162" indent="0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Afternoon Session Overview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1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Thresholding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Solution: </a:t>
            </a:r>
            <a:r>
              <a:rPr lang="nl-NL" dirty="0" err="1"/>
              <a:t>r</a:t>
            </a:r>
            <a:r>
              <a:rPr lang="nl-NL" dirty="0" err="1" smtClean="0"/>
              <a:t>emove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edges</a:t>
            </a:r>
            <a:r>
              <a:rPr lang="nl-NL" dirty="0" smtClean="0"/>
              <a:t> below a </a:t>
            </a:r>
            <a:r>
              <a:rPr lang="nl-NL" dirty="0" err="1" smtClean="0"/>
              <a:t>certain</a:t>
            </a:r>
            <a:r>
              <a:rPr lang="nl-NL" dirty="0" smtClean="0"/>
              <a:t> </a:t>
            </a:r>
            <a:r>
              <a:rPr lang="nl-NL" dirty="0" err="1" smtClean="0"/>
              <a:t>threshold</a:t>
            </a:r>
            <a:endParaRPr lang="nl-NL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Watch out,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influences</a:t>
            </a:r>
            <a:r>
              <a:rPr lang="nl-NL" dirty="0" smtClean="0"/>
              <a:t> </a:t>
            </a:r>
            <a:r>
              <a:rPr lang="nl-NL" dirty="0" err="1" smtClean="0"/>
              <a:t>centrality</a:t>
            </a:r>
            <a:r>
              <a:rPr lang="nl-NL" dirty="0" smtClean="0"/>
              <a:t> </a:t>
            </a:r>
            <a:r>
              <a:rPr lang="nl-NL" dirty="0" err="1" smtClean="0"/>
              <a:t>measures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Different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Just a </a:t>
            </a:r>
            <a:r>
              <a:rPr lang="nl-NL" dirty="0" err="1" smtClean="0"/>
              <a:t>number</a:t>
            </a:r>
            <a:endParaRPr lang="nl-NL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 err="1" smtClean="0"/>
              <a:t>threshold</a:t>
            </a:r>
            <a:r>
              <a:rPr lang="nl-NL" dirty="0" smtClean="0"/>
              <a:t> = 0.3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Correct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false</a:t>
            </a:r>
            <a:r>
              <a:rPr lang="nl-NL" dirty="0" smtClean="0"/>
              <a:t> </a:t>
            </a:r>
            <a:r>
              <a:rPr lang="nl-NL" dirty="0" err="1" smtClean="0"/>
              <a:t>positives</a:t>
            </a:r>
            <a:endParaRPr lang="nl-NL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 err="1" smtClean="0"/>
              <a:t>threshold</a:t>
            </a:r>
            <a:r>
              <a:rPr lang="nl-NL" dirty="0" smtClean="0"/>
              <a:t> = “</a:t>
            </a:r>
            <a:r>
              <a:rPr lang="nl-NL" dirty="0" err="1" smtClean="0"/>
              <a:t>bonferroni</a:t>
            </a:r>
            <a:r>
              <a:rPr lang="nl-NL" dirty="0" smtClean="0"/>
              <a:t>” or “</a:t>
            </a:r>
            <a:r>
              <a:rPr lang="nl-NL" dirty="0" err="1" smtClean="0"/>
              <a:t>fdr</a:t>
            </a:r>
            <a:r>
              <a:rPr lang="nl-NL" dirty="0" smtClean="0"/>
              <a:t>” or “</a:t>
            </a:r>
            <a:r>
              <a:rPr lang="nl-NL" dirty="0" err="1" smtClean="0"/>
              <a:t>localfdr</a:t>
            </a:r>
            <a:r>
              <a:rPr lang="nl-NL" dirty="0" smtClean="0"/>
              <a:t>” or…</a:t>
            </a:r>
          </a:p>
        </p:txBody>
      </p:sp>
    </p:spTree>
    <p:extLst>
      <p:ext uri="{BB962C8B-B14F-4D97-AF65-F5344CB8AC3E}">
        <p14:creationId xmlns:p14="http://schemas.microsoft.com/office/powerpoint/2010/main" val="31308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0097060\Dropbox\DB Shared Folders\Network workshops 2016\Boston\Day 1\Figures\tigger-lasso-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791" y="5000070"/>
            <a:ext cx="1205311" cy="18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Regularisation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92500" lnSpcReduction="1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/>
              <a:t>Solution: estimate networks with the </a:t>
            </a:r>
            <a:r>
              <a:rPr lang="en-US" b="1" dirty="0" smtClean="0"/>
              <a:t>least </a:t>
            </a:r>
            <a:r>
              <a:rPr lang="en-US" b="1" dirty="0"/>
              <a:t>absolute shrinkage and selection operator</a:t>
            </a:r>
            <a:r>
              <a:rPr lang="en-US" dirty="0"/>
              <a:t> </a:t>
            </a:r>
            <a:r>
              <a:rPr lang="en-US" dirty="0" smtClean="0"/>
              <a:t>(lasso)</a:t>
            </a:r>
            <a:endParaRPr lang="en-US" b="1" i="1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lasso</a:t>
            </a:r>
            <a:r>
              <a:rPr lang="de-DE" dirty="0" smtClean="0"/>
              <a:t> </a:t>
            </a:r>
            <a:r>
              <a:rPr lang="de-DE" dirty="0" err="1" smtClean="0"/>
              <a:t>shrinks</a:t>
            </a:r>
            <a:r>
              <a:rPr lang="de-DE" dirty="0" smtClean="0"/>
              <a:t> all </a:t>
            </a:r>
            <a:r>
              <a:rPr lang="de-DE" dirty="0" err="1" smtClean="0"/>
              <a:t>regression</a:t>
            </a:r>
            <a:r>
              <a:rPr lang="de-DE" dirty="0" smtClean="0"/>
              <a:t> </a:t>
            </a:r>
            <a:r>
              <a:rPr lang="de-DE" dirty="0" err="1" smtClean="0"/>
              <a:t>coefficients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zero</a:t>
            </a:r>
            <a:r>
              <a:rPr lang="de-DE" dirty="0" smtClean="0"/>
              <a:t> (</a:t>
            </a:r>
            <a:r>
              <a:rPr lang="de-DE" dirty="0" err="1" smtClean="0"/>
              <a:t>drop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)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de-DE" dirty="0" err="1" smtClean="0"/>
              <a:t>Interpretability</a:t>
            </a:r>
            <a:r>
              <a:rPr lang="de-DE" dirty="0" smtClean="0"/>
              <a:t>: </a:t>
            </a:r>
            <a:r>
              <a:rPr lang="de-DE" dirty="0" err="1" smtClean="0"/>
              <a:t>only</a:t>
            </a:r>
            <a:r>
              <a:rPr lang="de-DE" dirty="0" smtClean="0"/>
              <a:t> strong </a:t>
            </a:r>
            <a:r>
              <a:rPr lang="de-DE" dirty="0" err="1" smtClean="0"/>
              <a:t>edges</a:t>
            </a:r>
            <a:r>
              <a:rPr lang="de-DE" dirty="0" smtClean="0"/>
              <a:t> </a:t>
            </a:r>
            <a:r>
              <a:rPr lang="de-DE" dirty="0" err="1" smtClean="0"/>
              <a:t>retained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de-DE" dirty="0" smtClean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de-DE" dirty="0" err="1" smtClean="0"/>
              <a:t>Stability</a:t>
            </a:r>
            <a:r>
              <a:rPr lang="de-DE" dirty="0" smtClean="0"/>
              <a:t>/</a:t>
            </a:r>
            <a:r>
              <a:rPr lang="de-DE" dirty="0" err="1" smtClean="0"/>
              <a:t>replicability</a:t>
            </a:r>
            <a:r>
              <a:rPr lang="de-DE" dirty="0" smtClean="0"/>
              <a:t>: a</a:t>
            </a:r>
            <a:r>
              <a:rPr lang="en-US" dirty="0" smtClean="0"/>
              <a:t>voids </a:t>
            </a:r>
            <a:r>
              <a:rPr lang="en-US" dirty="0"/>
              <a:t>obtaining </a:t>
            </a:r>
            <a:r>
              <a:rPr lang="en-US" i="1" dirty="0"/>
              <a:t>spurious</a:t>
            </a:r>
            <a:r>
              <a:rPr lang="en-US" dirty="0"/>
              <a:t> edges only due to </a:t>
            </a:r>
            <a:r>
              <a:rPr lang="en-US" dirty="0" smtClean="0"/>
              <a:t>chance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 smtClean="0"/>
              <a:t>We also have less parameters to estimate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 smtClean="0"/>
              <a:t>Regularisation</a:t>
            </a:r>
            <a:r>
              <a:rPr lang="en-US" dirty="0" smtClean="0"/>
              <a:t> </a:t>
            </a:r>
            <a:r>
              <a:rPr lang="en-US" dirty="0"/>
              <a:t>returns a </a:t>
            </a:r>
            <a:r>
              <a:rPr lang="en-US" b="1" dirty="0"/>
              <a:t>sparse network</a:t>
            </a:r>
            <a:r>
              <a:rPr lang="en-US" dirty="0"/>
              <a:t>: few edges are used to explain the covariation structure in the </a:t>
            </a:r>
            <a:r>
              <a:rPr lang="en-US" dirty="0" smtClean="0"/>
              <a:t>data (parsimony)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Be </a:t>
            </a:r>
            <a:r>
              <a:rPr lang="nl-NL" dirty="0" err="1" smtClean="0"/>
              <a:t>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Strong </a:t>
            </a:r>
            <a:r>
              <a:rPr lang="nl-NL" dirty="0" err="1" smtClean="0"/>
              <a:t>edges</a:t>
            </a:r>
            <a:r>
              <a:rPr lang="nl-NL" dirty="0" smtClean="0"/>
              <a:t> ≠ relevant </a:t>
            </a:r>
            <a:r>
              <a:rPr lang="nl-NL" dirty="0" err="1" smtClean="0"/>
              <a:t>edges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Absence of </a:t>
            </a:r>
            <a:r>
              <a:rPr lang="nl-NL" dirty="0" err="1" smtClean="0"/>
              <a:t>edge</a:t>
            </a:r>
            <a:r>
              <a:rPr lang="nl-NL" dirty="0" smtClean="0"/>
              <a:t> ≠ </a:t>
            </a:r>
            <a:r>
              <a:rPr lang="nl-NL" dirty="0" err="1" smtClean="0"/>
              <a:t>the</a:t>
            </a:r>
            <a:r>
              <a:rPr lang="nl-NL" dirty="0" smtClean="0"/>
              <a:t> absence of a non-zero </a:t>
            </a:r>
            <a:r>
              <a:rPr lang="nl-NL" dirty="0" err="1" smtClean="0"/>
              <a:t>relationship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two</a:t>
            </a:r>
            <a:r>
              <a:rPr lang="nl-NL" dirty="0" smtClean="0"/>
              <a:t> variables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edges</a:t>
            </a:r>
            <a:r>
              <a:rPr lang="nl-NL" dirty="0" smtClean="0"/>
              <a:t> are </a:t>
            </a:r>
            <a:r>
              <a:rPr lang="nl-NL" dirty="0" err="1" smtClean="0"/>
              <a:t>shrunken</a:t>
            </a:r>
            <a:r>
              <a:rPr lang="nl-NL" dirty="0" smtClean="0"/>
              <a:t>. </a:t>
            </a:r>
            <a:r>
              <a:rPr lang="nl-NL" dirty="0" err="1" smtClean="0"/>
              <a:t>This</a:t>
            </a:r>
            <a:r>
              <a:rPr lang="nl-NL" dirty="0" smtClean="0"/>
              <a:t> means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absolute </a:t>
            </a:r>
            <a:r>
              <a:rPr lang="nl-NL" dirty="0" err="1" smtClean="0"/>
              <a:t>edge</a:t>
            </a:r>
            <a:r>
              <a:rPr lang="nl-NL" dirty="0" smtClean="0"/>
              <a:t> </a:t>
            </a:r>
            <a:r>
              <a:rPr lang="nl-NL" dirty="0" err="1" smtClean="0"/>
              <a:t>weights</a:t>
            </a:r>
            <a:r>
              <a:rPr lang="nl-NL" dirty="0" smtClean="0"/>
              <a:t> do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reflect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“</a:t>
            </a:r>
            <a:r>
              <a:rPr lang="nl-NL" dirty="0" err="1" smtClean="0"/>
              <a:t>true</a:t>
            </a:r>
            <a:r>
              <a:rPr lang="nl-NL" dirty="0" smtClean="0"/>
              <a:t>” </a:t>
            </a:r>
            <a:r>
              <a:rPr lang="nl-NL" dirty="0" err="1" smtClean="0"/>
              <a:t>edge</a:t>
            </a:r>
            <a:r>
              <a:rPr lang="nl-NL" dirty="0" smtClean="0"/>
              <a:t> </a:t>
            </a:r>
            <a:r>
              <a:rPr lang="nl-NL" dirty="0" err="1" smtClean="0"/>
              <a:t>weights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Regularisation</a:t>
            </a:r>
            <a:r>
              <a:rPr lang="nl-NL" dirty="0" smtClean="0"/>
              <a:t> </a:t>
            </a:r>
            <a:r>
              <a:rPr lang="nl-NL" dirty="0" err="1" smtClean="0"/>
              <a:t>depends</a:t>
            </a:r>
            <a:r>
              <a:rPr lang="nl-NL" dirty="0" smtClean="0"/>
              <a:t> on sample </a:t>
            </a:r>
            <a:r>
              <a:rPr lang="nl-NL" dirty="0" err="1" smtClean="0"/>
              <a:t>size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2" descr="Afbeeldingsresultaat voor warning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79" y="4409167"/>
            <a:ext cx="1944297" cy="17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1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Regularising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Ising</a:t>
            </a:r>
            <a:r>
              <a:rPr lang="de-DE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92500" lnSpcReduction="1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/>
              <a:t>eLasso</a:t>
            </a:r>
            <a:r>
              <a:rPr lang="de-DE" dirty="0" smtClean="0"/>
              <a:t> (EBIC Lasso)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selects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optimal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/>
              <a:t>tuning</a:t>
            </a:r>
            <a:r>
              <a:rPr lang="de-DE" b="1" dirty="0" smtClean="0"/>
              <a:t> </a:t>
            </a:r>
            <a:r>
              <a:rPr lang="de-DE" b="1" dirty="0" err="1" smtClean="0"/>
              <a:t>parameter</a:t>
            </a:r>
            <a:r>
              <a:rPr lang="de-DE" b="1" dirty="0" smtClean="0"/>
              <a:t> </a:t>
            </a:r>
            <a:r>
              <a:rPr lang="el-GR" b="1" dirty="0" smtClean="0"/>
              <a:t>λ</a:t>
            </a:r>
            <a:r>
              <a:rPr lang="de-DE" dirty="0" smtClean="0"/>
              <a:t> (</a:t>
            </a:r>
            <a:r>
              <a:rPr lang="de-DE" dirty="0" err="1" smtClean="0"/>
              <a:t>lamdba</a:t>
            </a:r>
            <a:r>
              <a:rPr lang="de-DE" dirty="0" smtClean="0"/>
              <a:t>)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minimizing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smtClean="0"/>
              <a:t>Extended </a:t>
            </a:r>
            <a:r>
              <a:rPr lang="de-DE" b="1" dirty="0" err="1" smtClean="0"/>
              <a:t>Bayesion</a:t>
            </a:r>
            <a:r>
              <a:rPr lang="de-DE" b="1" dirty="0" smtClean="0"/>
              <a:t> Information </a:t>
            </a:r>
            <a:r>
              <a:rPr lang="de-DE" b="1" dirty="0" err="1" smtClean="0"/>
              <a:t>Criterion</a:t>
            </a:r>
            <a:r>
              <a:rPr lang="de-DE" dirty="0" smtClean="0"/>
              <a:t> (EBIC)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estimated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fit (</a:t>
            </a:r>
            <a:r>
              <a:rPr lang="de-DE" dirty="0" err="1" smtClean="0"/>
              <a:t>lowest</a:t>
            </a:r>
            <a:r>
              <a:rPr lang="de-DE" dirty="0" smtClean="0"/>
              <a:t> EBIC)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picked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b="1" dirty="0" smtClean="0"/>
              <a:t>EBIC </a:t>
            </a:r>
            <a:r>
              <a:rPr lang="de-DE" b="1" dirty="0" err="1" smtClean="0"/>
              <a:t>hyperparameter</a:t>
            </a:r>
            <a:r>
              <a:rPr lang="de-DE" b="1" dirty="0" smtClean="0"/>
              <a:t> </a:t>
            </a:r>
            <a:r>
              <a:rPr lang="el-GR" b="1" dirty="0" smtClean="0"/>
              <a:t>γ</a:t>
            </a:r>
            <a:r>
              <a:rPr lang="de-DE" b="1" dirty="0" smtClean="0"/>
              <a:t> </a:t>
            </a:r>
            <a:r>
              <a:rPr lang="de-DE" dirty="0"/>
              <a:t>(</a:t>
            </a:r>
            <a:r>
              <a:rPr lang="de-DE" dirty="0" err="1"/>
              <a:t>gamma</a:t>
            </a:r>
            <a:r>
              <a:rPr lang="de-DE" dirty="0"/>
              <a:t>) </a:t>
            </a:r>
            <a:r>
              <a:rPr lang="de-DE" dirty="0" err="1" smtClean="0"/>
              <a:t>decides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recover</a:t>
            </a:r>
            <a:r>
              <a:rPr lang="de-DE" dirty="0" smtClean="0"/>
              <a:t>. Setting </a:t>
            </a:r>
            <a:r>
              <a:rPr lang="el-GR" dirty="0"/>
              <a:t>γ </a:t>
            </a:r>
            <a:r>
              <a:rPr lang="de-DE" dirty="0" err="1" smtClean="0"/>
              <a:t>to</a:t>
            </a:r>
            <a:r>
              <a:rPr lang="de-DE" dirty="0" smtClean="0"/>
              <a:t> 0 </a:t>
            </a:r>
            <a:r>
              <a:rPr lang="de-DE" dirty="0" err="1" smtClean="0"/>
              <a:t>leads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BIC (non-</a:t>
            </a:r>
            <a:r>
              <a:rPr lang="de-DE" dirty="0" err="1" smtClean="0"/>
              <a:t>conservative</a:t>
            </a:r>
            <a:r>
              <a:rPr lang="de-DE" dirty="0" smtClean="0"/>
              <a:t>, erring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discovery</a:t>
            </a:r>
            <a:r>
              <a:rPr lang="de-DE" dirty="0" smtClean="0"/>
              <a:t>);</a:t>
            </a:r>
            <a:br>
              <a:rPr lang="de-DE" dirty="0" smtClean="0"/>
            </a:br>
            <a:r>
              <a:rPr lang="el-GR" dirty="0" smtClean="0"/>
              <a:t>γ</a:t>
            </a:r>
            <a:r>
              <a:rPr lang="de-DE" dirty="0" smtClean="0"/>
              <a:t> </a:t>
            </a:r>
            <a:r>
              <a:rPr lang="de-DE" dirty="0" err="1" smtClean="0"/>
              <a:t>defaults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erring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caution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0.25 (</a:t>
            </a:r>
            <a:r>
              <a:rPr lang="de-DE" dirty="0" err="1" smtClean="0"/>
              <a:t>Ising</a:t>
            </a:r>
            <a:r>
              <a:rPr lang="de-DE" dirty="0" smtClean="0"/>
              <a:t> Model) </a:t>
            </a:r>
            <a:r>
              <a:rPr lang="de-DE" dirty="0" err="1" smtClean="0"/>
              <a:t>and</a:t>
            </a:r>
            <a:r>
              <a:rPr lang="de-DE" dirty="0" smtClean="0"/>
              <a:t> 0.5 (GGM)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eLasso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applied</a:t>
            </a:r>
            <a:r>
              <a:rPr lang="de-DE" dirty="0" smtClean="0"/>
              <a:t> </a:t>
            </a:r>
            <a:r>
              <a:rPr lang="de-DE" i="1" dirty="0" err="1" smtClean="0"/>
              <a:t>node-wise</a:t>
            </a:r>
            <a:r>
              <a:rPr lang="de-DE" dirty="0" smtClean="0"/>
              <a:t> in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logistic</a:t>
            </a:r>
            <a:r>
              <a:rPr lang="de-DE" dirty="0" smtClean="0"/>
              <a:t> </a:t>
            </a:r>
            <a:r>
              <a:rPr lang="de-DE" dirty="0" err="1" smtClean="0"/>
              <a:t>regression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Regularisation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925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graphical lasso </a:t>
            </a:r>
            <a:r>
              <a:rPr lang="en-US" dirty="0" smtClean="0"/>
              <a:t>(</a:t>
            </a:r>
            <a:r>
              <a:rPr lang="en-US" dirty="0" err="1" smtClean="0"/>
              <a:t>gLasso</a:t>
            </a:r>
            <a:r>
              <a:rPr lang="en-US" dirty="0" smtClean="0"/>
              <a:t>)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dirty="0"/>
              <a:t>variant of the </a:t>
            </a:r>
            <a:r>
              <a:rPr lang="en-US" dirty="0" smtClean="0"/>
              <a:t>lasso that </a:t>
            </a:r>
            <a:r>
              <a:rPr lang="en-US" dirty="0"/>
              <a:t>is </a:t>
            </a:r>
            <a:r>
              <a:rPr lang="en-US" dirty="0" err="1"/>
              <a:t>optimalized</a:t>
            </a:r>
            <a:r>
              <a:rPr lang="en-US" dirty="0"/>
              <a:t> for computing inverse covariance </a:t>
            </a:r>
            <a:r>
              <a:rPr lang="en-US" dirty="0" smtClean="0"/>
              <a:t>matrices. </a:t>
            </a:r>
            <a:r>
              <a:rPr lang="de-DE" dirty="0" smtClean="0"/>
              <a:t>The </a:t>
            </a:r>
            <a:r>
              <a:rPr lang="de-DE" dirty="0" err="1" smtClean="0"/>
              <a:t>glasso</a:t>
            </a:r>
            <a:r>
              <a:rPr lang="de-DE" dirty="0" smtClean="0"/>
              <a:t> also </a:t>
            </a:r>
            <a:r>
              <a:rPr lang="de-DE" dirty="0" err="1" smtClean="0"/>
              <a:t>requires</a:t>
            </a:r>
            <a:r>
              <a:rPr lang="de-DE" dirty="0" smtClean="0"/>
              <a:t> a </a:t>
            </a:r>
            <a:r>
              <a:rPr lang="de-DE" b="1" dirty="0" err="1" smtClean="0"/>
              <a:t>tuning</a:t>
            </a:r>
            <a:r>
              <a:rPr lang="de-DE" b="1" dirty="0" smtClean="0"/>
              <a:t> </a:t>
            </a:r>
            <a:r>
              <a:rPr lang="de-DE" b="1" dirty="0" err="1" smtClean="0"/>
              <a:t>parameter</a:t>
            </a:r>
            <a:r>
              <a:rPr lang="de-DE" b="1" dirty="0" smtClean="0"/>
              <a:t> </a:t>
            </a:r>
            <a:r>
              <a:rPr lang="el-GR" b="1" dirty="0" smtClean="0"/>
              <a:t>λ</a:t>
            </a:r>
            <a:r>
              <a:rPr lang="de-DE" b="1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minimizing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en-US" dirty="0" smtClean="0"/>
              <a:t>EBIC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/>
              <a:t>We also have to choose </a:t>
            </a:r>
            <a:r>
              <a:rPr lang="en-US" b="1" dirty="0" smtClean="0"/>
              <a:t>the </a:t>
            </a:r>
            <a:r>
              <a:rPr lang="en-US" b="1" dirty="0" err="1" smtClean="0"/>
              <a:t>hyperparameter</a:t>
            </a:r>
            <a:r>
              <a:rPr lang="en-US" b="1" dirty="0" smtClean="0"/>
              <a:t> </a:t>
            </a:r>
            <a:r>
              <a:rPr lang="el-GR" b="1" dirty="0" smtClean="0"/>
              <a:t>γ</a:t>
            </a:r>
            <a:r>
              <a:rPr lang="de-DE" b="1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discovery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b="1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conservative</a:t>
            </a:r>
            <a:r>
              <a:rPr lang="de-DE" dirty="0" smtClean="0"/>
              <a:t> (GGM </a:t>
            </a:r>
            <a:r>
              <a:rPr lang="de-DE" dirty="0" err="1" smtClean="0"/>
              <a:t>default</a:t>
            </a:r>
            <a:r>
              <a:rPr lang="de-DE" dirty="0" smtClean="0"/>
              <a:t> = 0.5)</a:t>
            </a:r>
            <a:r>
              <a:rPr lang="de-DE" b="1" dirty="0" smtClean="0"/>
              <a:t> </a:t>
            </a:r>
            <a:endParaRPr lang="en-US" dirty="0" smtClean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We could </a:t>
            </a:r>
            <a:r>
              <a:rPr lang="en-US" dirty="0" smtClean="0"/>
              <a:t>do node-wise </a:t>
            </a:r>
            <a:r>
              <a:rPr lang="en-US" dirty="0" err="1" smtClean="0"/>
              <a:t>regularisation</a:t>
            </a:r>
            <a:r>
              <a:rPr lang="en-US" dirty="0" smtClean="0"/>
              <a:t> </a:t>
            </a:r>
            <a:r>
              <a:rPr lang="en-US" dirty="0"/>
              <a:t>(applying the lasso to each </a:t>
            </a:r>
            <a:r>
              <a:rPr lang="en-US" dirty="0" smtClean="0"/>
              <a:t>regression similar to the </a:t>
            </a:r>
            <a:r>
              <a:rPr lang="en-US" dirty="0" err="1" smtClean="0"/>
              <a:t>Ising</a:t>
            </a:r>
            <a:r>
              <a:rPr lang="en-US" dirty="0" smtClean="0"/>
              <a:t> Model), </a:t>
            </a:r>
            <a:r>
              <a:rPr lang="en-US" dirty="0"/>
              <a:t>but the </a:t>
            </a:r>
            <a:r>
              <a:rPr lang="en-US" dirty="0" err="1"/>
              <a:t>glasso</a:t>
            </a:r>
            <a:r>
              <a:rPr lang="en-US" dirty="0"/>
              <a:t> is faster for the </a:t>
            </a:r>
            <a:r>
              <a:rPr lang="en-US" dirty="0" smtClean="0"/>
              <a:t>GGM, so we apply it when estimating the inverse covariance matrix that equals the partial correlation matrix instead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1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Regularisation</a:t>
            </a:r>
            <a:r>
              <a:rPr lang="en-US" dirty="0" smtClean="0"/>
              <a:t> 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automatically estimate many network models in </a:t>
            </a:r>
            <a:r>
              <a:rPr lang="en-US" i="1" dirty="0" err="1" smtClean="0"/>
              <a:t>qgraph</a:t>
            </a:r>
            <a:r>
              <a:rPr lang="en-US" dirty="0" smtClean="0"/>
              <a:t>, and pick the best-fitting one using the </a:t>
            </a:r>
            <a:r>
              <a:rPr lang="de-DE" b="1" dirty="0" err="1" smtClean="0"/>
              <a:t>tuning</a:t>
            </a:r>
            <a:r>
              <a:rPr lang="de-DE" b="1" dirty="0" smtClean="0"/>
              <a:t> </a:t>
            </a:r>
            <a:r>
              <a:rPr lang="de-DE" b="1" dirty="0" err="1"/>
              <a:t>parameter</a:t>
            </a:r>
            <a:r>
              <a:rPr lang="de-DE" b="1" dirty="0"/>
              <a:t> </a:t>
            </a:r>
            <a:r>
              <a:rPr lang="el-GR" b="1" dirty="0"/>
              <a:t>λ</a:t>
            </a:r>
            <a:r>
              <a:rPr lang="de-DE" b="1" dirty="0"/>
              <a:t> </a:t>
            </a:r>
            <a:endParaRPr lang="de-DE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/>
              <a:t>hyperparameter</a:t>
            </a:r>
            <a:r>
              <a:rPr lang="de-DE" b="1" dirty="0" smtClean="0"/>
              <a:t> </a:t>
            </a:r>
            <a:r>
              <a:rPr lang="el-GR" b="1" dirty="0" smtClean="0"/>
              <a:t>γ</a:t>
            </a:r>
            <a:r>
              <a:rPr lang="de-DE" dirty="0" smtClean="0"/>
              <a:t>,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decide</a:t>
            </a:r>
            <a:r>
              <a:rPr lang="de-DE" dirty="0" smtClean="0"/>
              <a:t> </a:t>
            </a:r>
            <a:r>
              <a:rPr lang="de-DE" dirty="0" err="1" smtClean="0"/>
              <a:t>whether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err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discovery</a:t>
            </a:r>
            <a:r>
              <a:rPr lang="de-DE" dirty="0" smtClean="0"/>
              <a:t> (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) </a:t>
            </a:r>
            <a:r>
              <a:rPr lang="de-DE" dirty="0" err="1" smtClean="0"/>
              <a:t>or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sparsity</a:t>
            </a:r>
            <a:r>
              <a:rPr lang="de-DE" dirty="0"/>
              <a:t> </a:t>
            </a:r>
            <a:r>
              <a:rPr lang="de-DE" dirty="0" smtClean="0"/>
              <a:t>(high </a:t>
            </a:r>
            <a:r>
              <a:rPr lang="de-DE" dirty="0" err="1" smtClean="0"/>
              <a:t>values</a:t>
            </a:r>
            <a:r>
              <a:rPr lang="de-DE" dirty="0" smtClean="0"/>
              <a:t>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2885" y="6361668"/>
            <a:ext cx="331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https://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arxiv.org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abs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/1607.01367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" y="200003"/>
            <a:ext cx="9144000" cy="53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Regularisation</a:t>
            </a:r>
            <a:r>
              <a:rPr lang="en-US" dirty="0" smtClean="0"/>
              <a:t> </a:t>
            </a:r>
            <a:r>
              <a:rPr lang="en-US" dirty="0"/>
              <a:t>tutorial paper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True network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1" descr="C:\Users\u0097060\Dropbox\DB Shared Folders\2016 sacha eiko regularization\Figures\Fig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44" y="2156141"/>
            <a:ext cx="3553067" cy="3553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6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Regularisation</a:t>
            </a:r>
            <a:r>
              <a:rPr lang="en-US" dirty="0" smtClean="0"/>
              <a:t> </a:t>
            </a:r>
            <a:r>
              <a:rPr lang="en-US" dirty="0"/>
              <a:t>tutorial paper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4163" y="1860645"/>
            <a:ext cx="8123711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Automatically calculate 100 networks (by varying </a:t>
            </a:r>
            <a:r>
              <a:rPr lang="el-GR" dirty="0" smtClean="0"/>
              <a:t>λ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2" descr="C:\Users\u0097060\Dropbox\DB Shared Folders\2016 sacha eiko regularization\Figures\Fig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141"/>
            <a:ext cx="9091522" cy="398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Regularisation</a:t>
            </a:r>
            <a:r>
              <a:rPr lang="en-US" dirty="0" smtClean="0"/>
              <a:t> </a:t>
            </a:r>
            <a:r>
              <a:rPr lang="en-US" dirty="0"/>
              <a:t>tutorial paper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4163" y="1846997"/>
            <a:ext cx="7076747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Pick best model via EBIC, depending on setting for </a:t>
            </a:r>
            <a:r>
              <a:rPr lang="el-GR" dirty="0"/>
              <a:t>γ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2" descr="C:\Users\u0097060\Dropbox\DB Shared Folders\2016 sacha eiko regularization\Figures\Fig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8" y="2341362"/>
            <a:ext cx="9091522" cy="398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9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Nodes</a:t>
            </a:r>
            <a:r>
              <a:rPr lang="nl-NL" dirty="0" smtClean="0"/>
              <a:t> are </a:t>
            </a:r>
            <a:r>
              <a:rPr lang="nl-NL" dirty="0" err="1" smtClean="0"/>
              <a:t>known</a:t>
            </a:r>
            <a:r>
              <a:rPr lang="nl-NL" dirty="0" smtClean="0"/>
              <a:t>: </a:t>
            </a:r>
            <a:r>
              <a:rPr lang="nl-NL" dirty="0" err="1" smtClean="0"/>
              <a:t>your</a:t>
            </a:r>
            <a:r>
              <a:rPr lang="nl-NL" dirty="0" smtClean="0"/>
              <a:t> variables (but </a:t>
            </a:r>
            <a:r>
              <a:rPr lang="nl-NL" dirty="0" err="1" smtClean="0"/>
              <a:t>don’t</a:t>
            </a:r>
            <a:r>
              <a:rPr lang="nl-NL" dirty="0" smtClean="0"/>
              <a:t> </a:t>
            </a:r>
            <a:r>
              <a:rPr lang="nl-NL" dirty="0" err="1" smtClean="0"/>
              <a:t>just</a:t>
            </a:r>
            <a:r>
              <a:rPr lang="nl-NL" dirty="0" smtClean="0"/>
              <a:t> </a:t>
            </a:r>
            <a:r>
              <a:rPr lang="nl-NL" dirty="0" err="1" smtClean="0"/>
              <a:t>include</a:t>
            </a:r>
            <a:r>
              <a:rPr lang="nl-NL" dirty="0" smtClean="0"/>
              <a:t> </a:t>
            </a:r>
            <a:r>
              <a:rPr lang="nl-NL" dirty="0" err="1" smtClean="0"/>
              <a:t>everything</a:t>
            </a:r>
            <a:r>
              <a:rPr lang="nl-NL" dirty="0" smtClean="0"/>
              <a:t> – we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come</a:t>
            </a:r>
            <a:r>
              <a:rPr lang="nl-NL" dirty="0" smtClean="0"/>
              <a:t> back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Edges</a:t>
            </a:r>
            <a:r>
              <a:rPr lang="nl-NL" dirty="0" smtClean="0"/>
              <a:t> are </a:t>
            </a:r>
            <a:r>
              <a:rPr lang="nl-NL" dirty="0" err="1" smtClean="0"/>
              <a:t>unknown</a:t>
            </a:r>
            <a:r>
              <a:rPr lang="nl-NL" dirty="0" smtClean="0"/>
              <a:t>: </a:t>
            </a:r>
            <a:r>
              <a:rPr lang="nl-NL" dirty="0" err="1" smtClean="0"/>
              <a:t>this</a:t>
            </a:r>
            <a:r>
              <a:rPr lang="nl-NL" dirty="0" smtClean="0"/>
              <a:t> is </a:t>
            </a:r>
            <a:r>
              <a:rPr lang="nl-NL" dirty="0" err="1" smtClean="0"/>
              <a:t>the</a:t>
            </a:r>
            <a:r>
              <a:rPr lang="nl-NL" dirty="0" smtClean="0"/>
              <a:t> part we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estimate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66900"/>
            <a:ext cx="8574087" cy="443066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nl-NL" dirty="0" smtClean="0"/>
              <a:t>In </a:t>
            </a:r>
            <a:r>
              <a:rPr lang="nl-NL" dirty="0" err="1" smtClean="0"/>
              <a:t>network</a:t>
            </a:r>
            <a:r>
              <a:rPr lang="nl-NL" dirty="0" smtClean="0"/>
              <a:t> </a:t>
            </a:r>
            <a:r>
              <a:rPr lang="nl-NL" dirty="0" err="1" smtClean="0"/>
              <a:t>theory</a:t>
            </a:r>
            <a:r>
              <a:rPr lang="nl-NL" dirty="0" smtClean="0"/>
              <a:t> we are </a:t>
            </a:r>
            <a:r>
              <a:rPr lang="nl-NL" dirty="0" err="1" smtClean="0"/>
              <a:t>often</a:t>
            </a:r>
            <a:r>
              <a:rPr lang="nl-NL" dirty="0" smtClean="0"/>
              <a:t> </a:t>
            </a:r>
            <a:r>
              <a:rPr lang="nl-NL" dirty="0" err="1" smtClean="0"/>
              <a:t>interested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b="1" dirty="0" err="1" smtClean="0"/>
              <a:t>conditional</a:t>
            </a:r>
            <a:r>
              <a:rPr lang="nl-NL" b="1" dirty="0" smtClean="0"/>
              <a:t> </a:t>
            </a:r>
            <a:r>
              <a:rPr lang="nl-NL" b="1" dirty="0" err="1" smtClean="0"/>
              <a:t>independence</a:t>
            </a:r>
            <a:r>
              <a:rPr lang="nl-NL" b="1" dirty="0" smtClean="0"/>
              <a:t> </a:t>
            </a:r>
            <a:r>
              <a:rPr lang="nl-NL" b="1" dirty="0" err="1" smtClean="0"/>
              <a:t>relationships</a:t>
            </a:r>
            <a:r>
              <a:rPr lang="nl-NL" dirty="0" smtClean="0"/>
              <a:t>: </a:t>
            </a:r>
            <a:r>
              <a:rPr lang="nl-NL" dirty="0" err="1" smtClean="0"/>
              <a:t>how</a:t>
            </a:r>
            <a:r>
              <a:rPr lang="nl-NL" dirty="0" smtClean="0"/>
              <a:t> are </a:t>
            </a:r>
            <a:r>
              <a:rPr lang="nl-NL" dirty="0" err="1" smtClean="0"/>
              <a:t>two</a:t>
            </a:r>
            <a:r>
              <a:rPr lang="nl-NL" dirty="0" smtClean="0"/>
              <a:t> variables </a:t>
            </a:r>
            <a:r>
              <a:rPr lang="nl-NL" dirty="0" err="1" smtClean="0"/>
              <a:t>uniquely</a:t>
            </a:r>
            <a:r>
              <a:rPr lang="nl-NL" dirty="0" smtClean="0"/>
              <a:t> </a:t>
            </a:r>
            <a:r>
              <a:rPr lang="nl-NL" dirty="0" err="1" smtClean="0"/>
              <a:t>related</a:t>
            </a:r>
            <a:r>
              <a:rPr lang="nl-NL" dirty="0" smtClean="0"/>
              <a:t>/controlling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variables.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b="1" dirty="0" err="1" smtClean="0"/>
              <a:t>Ising</a:t>
            </a:r>
            <a:r>
              <a:rPr lang="en-US" b="1" dirty="0" smtClean="0"/>
              <a:t> model</a:t>
            </a:r>
            <a:r>
              <a:rPr lang="en-US" dirty="0" smtClean="0"/>
              <a:t> (binary) and </a:t>
            </a:r>
            <a:r>
              <a:rPr lang="en-US" b="1" dirty="0" smtClean="0"/>
              <a:t>Graphical Gaussian model</a:t>
            </a:r>
            <a:r>
              <a:rPr lang="en-US" dirty="0" smtClean="0"/>
              <a:t> (normally distributed </a:t>
            </a:r>
            <a:r>
              <a:rPr lang="en-US" dirty="0"/>
              <a:t>continuous) </a:t>
            </a:r>
            <a:r>
              <a:rPr lang="en-US" dirty="0" smtClean="0"/>
              <a:t>use multiple regression to estimate the relationship strength between variables.</a:t>
            </a:r>
          </a:p>
          <a:p>
            <a:pPr>
              <a:buFont typeface="Arial"/>
              <a:buChar char="•"/>
            </a:pPr>
            <a:r>
              <a:rPr lang="nl-NL" b="1" dirty="0" err="1" smtClean="0"/>
              <a:t>Regularisation</a:t>
            </a:r>
            <a:r>
              <a:rPr lang="nl-NL" dirty="0" smtClean="0"/>
              <a:t> is </a:t>
            </a:r>
            <a:r>
              <a:rPr lang="nl-NL" dirty="0" err="1" smtClean="0"/>
              <a:t>needed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keep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networks</a:t>
            </a:r>
            <a:r>
              <a:rPr lang="nl-NL" dirty="0" smtClean="0"/>
              <a:t> </a:t>
            </a:r>
            <a:r>
              <a:rPr lang="nl-NL" dirty="0" err="1" smtClean="0"/>
              <a:t>stable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(</a:t>
            </a:r>
            <a:r>
              <a:rPr lang="nl-NL" dirty="0" err="1" smtClean="0"/>
              <a:t>relatively</a:t>
            </a:r>
            <a:r>
              <a:rPr lang="nl-NL" dirty="0" smtClean="0"/>
              <a:t>) easy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interpret</a:t>
            </a:r>
            <a:r>
              <a:rPr lang="nl-NL" dirty="0" smtClean="0"/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4918-3870-ED4C-981A-F46DBE234B2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2040899"/>
            <a:ext cx="8652512" cy="42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Break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Afbeeldingsresultaat voor take a bre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39" y="2010379"/>
            <a:ext cx="4239003" cy="423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4163" y="2002931"/>
            <a:ext cx="8574087" cy="436461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Network Estimation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1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Conditional independence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2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Pairwise Markov Random Fields 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3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Pairwise Markov Random Fields 1: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Ising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Model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>
                <a:solidFill>
                  <a:schemeClr val="bg1">
                    <a:lumMod val="75000"/>
                  </a:schemeClr>
                </a:solidFill>
              </a:rPr>
              <a:t>Part </a:t>
            </a: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Pairwise Markov Random Fields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2: Gaussian Graphical Model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</a:t>
            </a:r>
            <a:r>
              <a:rPr lang="en-US" sz="2000" b="1" i="1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Regularisation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90550" indent="-452438"/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Estimating networks in R &amp; Practical Session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38162" indent="0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Afternoon Session Overview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35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69929"/>
            <a:ext cx="7886700" cy="4834850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Thursday January 11</a:t>
            </a:r>
          </a:p>
          <a:p>
            <a:pPr lvl="1">
              <a:spcAft>
                <a:spcPts val="300"/>
              </a:spcAft>
              <a:buClrTx/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Morning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rgbClr val="D9D9D9"/>
                </a:solidFill>
              </a:rPr>
              <a:t> &amp; Theoretical Foundation of Network Analysis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Drawing networks in R 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(part of practical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spcAft>
                <a:spcPts val="300"/>
              </a:spcAft>
              <a:buClrTx/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Afternoon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Network Estimation and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nference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(Markov Random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Fields: Gaussian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raphical Model &amp;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Ising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Model)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nl-NL" b="1" dirty="0" err="1" smtClean="0">
                <a:solidFill>
                  <a:schemeClr val="tx1"/>
                </a:solidFill>
              </a:rPr>
              <a:t>Estimating</a:t>
            </a:r>
            <a:r>
              <a:rPr lang="nl-NL" b="1" dirty="0" smtClean="0">
                <a:solidFill>
                  <a:schemeClr val="tx1"/>
                </a:solidFill>
              </a:rPr>
              <a:t> </a:t>
            </a:r>
            <a:r>
              <a:rPr lang="nl-NL" b="1" dirty="0" err="1" smtClean="0">
                <a:solidFill>
                  <a:schemeClr val="tx1"/>
                </a:solidFill>
              </a:rPr>
              <a:t>networks</a:t>
            </a:r>
            <a:r>
              <a:rPr lang="nl-NL" b="1" dirty="0" smtClean="0">
                <a:solidFill>
                  <a:schemeClr val="tx1"/>
                </a:solidFill>
              </a:rPr>
              <a:t> in R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Friday January 12</a:t>
            </a:r>
          </a:p>
          <a:p>
            <a:pPr lvl="1">
              <a:spcAft>
                <a:spcPts val="300"/>
              </a:spcAft>
              <a:buClrTx/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Morning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Network Stability</a:t>
            </a:r>
          </a:p>
          <a:p>
            <a:pPr lvl="1">
              <a:spcAft>
                <a:spcPts val="300"/>
              </a:spcAft>
              <a:buClrTx/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Afternoon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Advanced Methods (Network Comparison Test, Mixed Graphical Models, Latent Variable Network Modeling)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Workshop Overview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096" y="4703739"/>
            <a:ext cx="2286903" cy="20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i="1" dirty="0" smtClean="0"/>
              <a:t>R</a:t>
            </a:r>
            <a:r>
              <a:rPr lang="de-DE" dirty="0" smtClean="0"/>
              <a:t>-</a:t>
            </a:r>
            <a:r>
              <a:rPr lang="de-DE" dirty="0" err="1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err="1" smtClean="0"/>
              <a:t>qgraph</a:t>
            </a:r>
            <a:r>
              <a:rPr lang="en-US" dirty="0" smtClean="0"/>
              <a:t>: estimation and </a:t>
            </a:r>
            <a:r>
              <a:rPr lang="en-US" dirty="0" err="1" smtClean="0"/>
              <a:t>visualisation</a:t>
            </a:r>
            <a:r>
              <a:rPr lang="en-US" dirty="0" smtClean="0"/>
              <a:t> of correlation networks, partial correlation networks, and GGMs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err="1" smtClean="0"/>
              <a:t>IsingFit</a:t>
            </a:r>
            <a:r>
              <a:rPr lang="de-DE" dirty="0" smtClean="0"/>
              <a:t>: </a:t>
            </a:r>
            <a:r>
              <a:rPr lang="de-DE" dirty="0" err="1" smtClean="0"/>
              <a:t>estimation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Ising</a:t>
            </a:r>
            <a:r>
              <a:rPr lang="de-DE" dirty="0" smtClean="0"/>
              <a:t>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err="1" smtClean="0"/>
              <a:t>bootnet</a:t>
            </a:r>
            <a:r>
              <a:rPr lang="de-DE" dirty="0" smtClean="0"/>
              <a:t>: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networks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 smtClean="0"/>
              <a:t>dplyr</a:t>
            </a:r>
            <a:r>
              <a:rPr lang="en-US" dirty="0" smtClean="0"/>
              <a:t> &amp; </a:t>
            </a:r>
            <a:r>
              <a:rPr lang="en-US" b="1" dirty="0" err="1" smtClean="0"/>
              <a:t>tidyr</a:t>
            </a:r>
            <a:r>
              <a:rPr lang="en-US" dirty="0" smtClean="0"/>
              <a:t>: make life easier</a:t>
            </a:r>
          </a:p>
          <a:p>
            <a:pPr marL="0" indent="0">
              <a:buNone/>
            </a:pPr>
            <a:r>
              <a:rPr lang="de-DE" dirty="0" smtClean="0"/>
              <a:t>These </a:t>
            </a:r>
            <a:r>
              <a:rPr lang="de-DE" dirty="0" err="1" smtClean="0"/>
              <a:t>packages</a:t>
            </a:r>
            <a:r>
              <a:rPr lang="de-DE" dirty="0" smtClean="0"/>
              <a:t> </a:t>
            </a:r>
            <a:r>
              <a:rPr lang="de-DE" dirty="0" err="1" smtClean="0"/>
              <a:t>call</a:t>
            </a:r>
            <a:r>
              <a:rPr lang="de-DE" dirty="0" smtClean="0"/>
              <a:t> </a:t>
            </a:r>
            <a:r>
              <a:rPr lang="de-DE" dirty="0" err="1" smtClean="0"/>
              <a:t>dozens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packages</a:t>
            </a:r>
            <a:r>
              <a:rPr lang="de-DE" dirty="0" smtClean="0"/>
              <a:t>,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instance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regularisation</a:t>
            </a:r>
            <a:r>
              <a:rPr lang="de-DE" dirty="0" smtClean="0"/>
              <a:t>.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sure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keep</a:t>
            </a:r>
            <a:r>
              <a:rPr lang="de-DE" dirty="0" smtClean="0"/>
              <a:t> R, R-Studio, </a:t>
            </a:r>
            <a:r>
              <a:rPr lang="de-DE" dirty="0" err="1" smtClean="0"/>
              <a:t>and</a:t>
            </a:r>
            <a:r>
              <a:rPr lang="de-DE" dirty="0" smtClean="0"/>
              <a:t> all R-</a:t>
            </a:r>
            <a:r>
              <a:rPr lang="de-DE" dirty="0" err="1" smtClean="0"/>
              <a:t>packages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date</a:t>
            </a:r>
            <a:r>
              <a:rPr lang="de-DE" dirty="0" smtClean="0"/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Visualisation</a:t>
            </a:r>
            <a:r>
              <a:rPr lang="de-DE" dirty="0" smtClean="0"/>
              <a:t> in </a:t>
            </a:r>
            <a:r>
              <a:rPr lang="de-DE" dirty="0" err="1" smtClean="0"/>
              <a:t>qgraph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b="1" dirty="0" err="1" smtClean="0"/>
              <a:t>qgraph</a:t>
            </a:r>
            <a:r>
              <a:rPr lang="en-US" dirty="0" smtClean="0"/>
              <a:t>, </a:t>
            </a:r>
            <a:r>
              <a:rPr lang="en-US" dirty="0"/>
              <a:t>the </a:t>
            </a:r>
            <a:r>
              <a:rPr lang="en-US" dirty="0" err="1"/>
              <a:t>Fruchterman-Reingold</a:t>
            </a:r>
            <a:r>
              <a:rPr lang="en-US" dirty="0"/>
              <a:t> algorithm </a:t>
            </a:r>
            <a:r>
              <a:rPr lang="en-US" dirty="0" smtClean="0"/>
              <a:t>is used that iteratively computes optimal placement of nodes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Most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nodes</a:t>
            </a:r>
            <a:r>
              <a:rPr lang="de-DE" dirty="0" smtClean="0"/>
              <a:t> will end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center</a:t>
            </a:r>
            <a:r>
              <a:rPr lang="de-DE" dirty="0" smtClean="0"/>
              <a:t>, least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nodes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periphery</a:t>
            </a:r>
            <a:r>
              <a:rPr lang="de-DE" dirty="0" smtClean="0"/>
              <a:t>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Per </a:t>
            </a:r>
            <a:r>
              <a:rPr lang="de-DE" dirty="0" err="1" smtClean="0"/>
              <a:t>default</a:t>
            </a:r>
            <a:r>
              <a:rPr lang="de-DE" dirty="0" smtClean="0"/>
              <a:t>, </a:t>
            </a:r>
            <a:r>
              <a:rPr lang="de-DE" dirty="0" err="1" smtClean="0"/>
              <a:t>saturated</a:t>
            </a:r>
            <a:r>
              <a:rPr lang="de-DE" dirty="0" smtClean="0"/>
              <a:t>/</a:t>
            </a:r>
            <a:r>
              <a:rPr lang="de-DE" dirty="0" err="1" smtClean="0"/>
              <a:t>thicker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 </a:t>
            </a:r>
            <a:r>
              <a:rPr lang="de-DE" dirty="0" err="1" smtClean="0"/>
              <a:t>represent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closely</a:t>
            </a:r>
            <a:r>
              <a:rPr lang="de-DE" dirty="0" smtClean="0"/>
              <a:t> </a:t>
            </a:r>
            <a:r>
              <a:rPr lang="de-DE" dirty="0" err="1" smtClean="0"/>
              <a:t>associated</a:t>
            </a:r>
            <a:r>
              <a:rPr lang="de-DE" dirty="0" smtClean="0"/>
              <a:t> </a:t>
            </a:r>
            <a:r>
              <a:rPr lang="de-DE" dirty="0" err="1" smtClean="0"/>
              <a:t>nodes</a:t>
            </a:r>
            <a:r>
              <a:rPr lang="de-DE" dirty="0" smtClean="0"/>
              <a:t>; </a:t>
            </a:r>
            <a:r>
              <a:rPr lang="de-DE" dirty="0" err="1" smtClean="0"/>
              <a:t>green</a:t>
            </a:r>
            <a:r>
              <a:rPr lang="de-DE" dirty="0" smtClean="0"/>
              <a:t> = positive, </a:t>
            </a:r>
            <a:r>
              <a:rPr lang="de-DE" dirty="0" err="1" smtClean="0"/>
              <a:t>red</a:t>
            </a:r>
            <a:r>
              <a:rPr lang="de-DE" dirty="0" smtClean="0"/>
              <a:t> = negative </a:t>
            </a:r>
            <a:r>
              <a:rPr lang="de-DE" dirty="0" err="1" smtClean="0"/>
              <a:t>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Visualisation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/>
              <a:t>qgraph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388358" y="2133154"/>
            <a:ext cx="4296976" cy="4724846"/>
            <a:chOff x="2229919" y="1417638"/>
            <a:chExt cx="4755665" cy="5288877"/>
          </a:xfrm>
        </p:grpSpPr>
        <p:pic>
          <p:nvPicPr>
            <p:cNvPr id="7" name="Picture 2" descr="C:\Users\u0097060\Dropbox\DB Shared Folders\Network workshops 2016\Boston\Day 1\Markdown\Figures\DS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920" y="1417638"/>
              <a:ext cx="4755664" cy="5199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229919" y="6205365"/>
              <a:ext cx="1640331" cy="501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854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Note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visual</a:t>
            </a:r>
            <a:r>
              <a:rPr lang="de-DE" dirty="0" smtClean="0"/>
              <a:t> </a:t>
            </a:r>
            <a:r>
              <a:rPr lang="de-DE" dirty="0" err="1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nodes</a:t>
            </a:r>
            <a:r>
              <a:rPr lang="de-DE" dirty="0" smtClean="0"/>
              <a:t> will end </a:t>
            </a:r>
            <a:r>
              <a:rPr lang="de-DE" dirty="0" err="1" smtClean="0"/>
              <a:t>up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center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least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nodes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periphery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FR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2-dimensional </a:t>
            </a:r>
            <a:r>
              <a:rPr lang="de-DE" dirty="0" err="1" smtClean="0"/>
              <a:t>rendition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high-dimensional </a:t>
            </a:r>
            <a:r>
              <a:rPr lang="de-DE" dirty="0" err="1" smtClean="0"/>
              <a:t>space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conclude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visually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node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also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statistically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node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look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centrality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).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Estimating</a:t>
            </a:r>
            <a:r>
              <a:rPr lang="de-DE" dirty="0" smtClean="0"/>
              <a:t> </a:t>
            </a:r>
            <a:r>
              <a:rPr lang="de-DE" dirty="0" err="1" smtClean="0"/>
              <a:t>networks</a:t>
            </a:r>
            <a:r>
              <a:rPr lang="de-DE" dirty="0" smtClean="0"/>
              <a:t>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dataset</a:t>
            </a:r>
            <a:r>
              <a:rPr lang="de-DE" dirty="0"/>
              <a:t>: </a:t>
            </a:r>
            <a:r>
              <a:rPr lang="en-US" dirty="0"/>
              <a:t>359 women with post-traumatic stress disorder (PTSD) enrolled in community-based substance abuse treatment programs across the United States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use frequency ratings of 17 PTSD symptoms from the PTSD Symptom Scale-Self (0=not at all</a:t>
            </a:r>
            <a:r>
              <a:rPr lang="en-US" dirty="0" smtClean="0"/>
              <a:t>; 3=at </a:t>
            </a:r>
            <a:r>
              <a:rPr lang="en-US" dirty="0"/>
              <a:t>least 4-5 times a week)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can be downloaded from the National Institute on Drug Abuse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/>
              <a:t>https://datashare.nida.nih.gov/study/nida-ctn-0015 </a:t>
            </a:r>
            <a:endParaRPr lang="en-US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instruction</a:t>
            </a:r>
            <a:r>
              <a:rPr lang="de-DE" dirty="0" smtClean="0"/>
              <a:t> on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R in </a:t>
            </a:r>
            <a:r>
              <a:rPr lang="de-DE" dirty="0" err="1" smtClean="0"/>
              <a:t>supplementary</a:t>
            </a:r>
            <a:r>
              <a:rPr lang="de-DE" dirty="0" smtClean="0"/>
              <a:t> material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arXiv</a:t>
            </a:r>
            <a:r>
              <a:rPr lang="de-DE" dirty="0" smtClean="0"/>
              <a:t> </a:t>
            </a:r>
            <a:r>
              <a:rPr lang="de-DE" dirty="0" err="1" smtClean="0"/>
              <a:t>preprint</a:t>
            </a:r>
            <a:r>
              <a:rPr lang="de-DE" dirty="0" smtClean="0"/>
              <a:t> (</a:t>
            </a:r>
            <a:r>
              <a:rPr lang="de-DE" dirty="0" err="1" smtClean="0"/>
              <a:t>bottom</a:t>
            </a:r>
            <a:r>
              <a:rPr lang="de-DE" dirty="0" smtClean="0"/>
              <a:t> link)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2885" y="6361668"/>
            <a:ext cx="471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arXiv</a:t>
            </a:r>
            <a:r>
              <a:rPr lang="de-DE" dirty="0" smtClean="0"/>
              <a:t> </a:t>
            </a:r>
            <a:r>
              <a:rPr lang="de-DE" dirty="0" err="1" smtClean="0"/>
              <a:t>preprint</a:t>
            </a:r>
            <a:r>
              <a:rPr lang="de-DE" dirty="0" smtClean="0"/>
              <a:t>: </a:t>
            </a:r>
            <a:r>
              <a:rPr lang="de-DE" dirty="0"/>
              <a:t>https://</a:t>
            </a:r>
            <a:r>
              <a:rPr lang="de-DE" dirty="0" err="1"/>
              <a:t>arxiv.org</a:t>
            </a:r>
            <a:r>
              <a:rPr lang="de-DE" dirty="0"/>
              <a:t>/</a:t>
            </a:r>
            <a:r>
              <a:rPr lang="de-DE" dirty="0" err="1"/>
              <a:t>abs</a:t>
            </a:r>
            <a:r>
              <a:rPr lang="de-DE" dirty="0"/>
              <a:t>/1604.08462</a:t>
            </a:r>
          </a:p>
        </p:txBody>
      </p:sp>
    </p:spTree>
    <p:extLst>
      <p:ext uri="{BB962C8B-B14F-4D97-AF65-F5344CB8AC3E}">
        <p14:creationId xmlns:p14="http://schemas.microsoft.com/office/powerpoint/2010/main" val="390895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4163" y="2002931"/>
            <a:ext cx="8574087" cy="436461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Network Estimation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 1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Conditional independence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2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Pairwise Markov Random Fields 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3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Pairwise Markov Random Fields 1: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Ising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Model</a:t>
            </a: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>
                <a:solidFill>
                  <a:schemeClr val="bg1">
                    <a:lumMod val="75000"/>
                  </a:schemeClr>
                </a:solidFill>
              </a:rPr>
              <a:t>Part </a:t>
            </a: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Pairwise Markov Random Fields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2: Gaussian Graphical Model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800100" indent="-261938">
              <a:buFont typeface="Arial" charset="0"/>
              <a:buChar char="•"/>
            </a:pP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</a:rPr>
              <a:t>Part </a:t>
            </a:r>
            <a:r>
              <a:rPr lang="en-US" sz="2000" b="1" i="1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Regularisation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90550" indent="-452438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Estimating networks in R &amp; Practical Session</a:t>
            </a:r>
            <a:endParaRPr lang="en-US" b="1" u="sng" dirty="0">
              <a:solidFill>
                <a:schemeClr val="bg1">
                  <a:lumMod val="75000"/>
                </a:schemeClr>
              </a:solidFill>
            </a:endParaRPr>
          </a:p>
          <a:p>
            <a:pPr marL="538162" indent="0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Afternoon Session Overview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77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Data </a:t>
            </a:r>
            <a:r>
              <a:rPr lang="de-DE" dirty="0" err="1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Load </a:t>
            </a:r>
            <a:r>
              <a:rPr lang="de-DE" b="1" dirty="0" err="1" smtClean="0"/>
              <a:t>qgraph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ordinal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</a:t>
            </a:r>
            <a:r>
              <a:rPr lang="de-DE" i="1" dirty="0" err="1" smtClean="0"/>
              <a:t>polychoric</a:t>
            </a:r>
            <a:r>
              <a:rPr lang="de-DE" i="1" dirty="0" smtClean="0"/>
              <a:t> </a:t>
            </a:r>
            <a:r>
              <a:rPr lang="de-DE" i="1" dirty="0" err="1" smtClean="0"/>
              <a:t>correlations</a:t>
            </a:r>
            <a:r>
              <a:rPr lang="de-DE" i="1" dirty="0" smtClean="0"/>
              <a:t> </a:t>
            </a:r>
            <a:r>
              <a:rPr lang="de-DE" dirty="0" err="1" smtClean="0"/>
              <a:t>among</a:t>
            </a:r>
            <a:r>
              <a:rPr lang="de-DE" dirty="0" smtClean="0"/>
              <a:t> variables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cor_auto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/>
              <a:t>returns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correlations</a:t>
            </a:r>
            <a:r>
              <a:rPr lang="de-DE" dirty="0"/>
              <a:t> </a:t>
            </a:r>
            <a:r>
              <a:rPr lang="de-DE" dirty="0" err="1"/>
              <a:t>among</a:t>
            </a:r>
            <a:r>
              <a:rPr lang="de-DE" dirty="0"/>
              <a:t> </a:t>
            </a:r>
            <a:r>
              <a:rPr lang="de-DE" dirty="0" smtClean="0"/>
              <a:t>variables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634" y="4832406"/>
            <a:ext cx="799914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r>
              <a:rPr lang="en-US" dirty="0">
                <a:solidFill>
                  <a:srgbClr val="8000FF"/>
                </a:solidFill>
                <a:latin typeface="Courier New"/>
              </a:rPr>
              <a:t>library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808080"/>
                </a:solidFill>
                <a:latin typeface="Courier New"/>
              </a:rPr>
              <a:t>"</a:t>
            </a:r>
            <a:r>
              <a:rPr lang="en-US" dirty="0" err="1" smtClean="0">
                <a:solidFill>
                  <a:srgbClr val="808080"/>
                </a:solidFill>
                <a:latin typeface="Courier New"/>
              </a:rPr>
              <a:t>qgraph</a:t>
            </a:r>
            <a:r>
              <a:rPr lang="en-US" dirty="0" smtClean="0">
                <a:solidFill>
                  <a:srgbClr val="808080"/>
                </a:solidFill>
                <a:latin typeface="Courier New"/>
              </a:rPr>
              <a:t>"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)</a:t>
            </a:r>
          </a:p>
          <a:p>
            <a:endParaRPr lang="en-US" b="1" dirty="0">
              <a:solidFill>
                <a:srgbClr val="000080"/>
              </a:solidFill>
              <a:latin typeface="Courier New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FreqCors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cor_auto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FreqBaseline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094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Data </a:t>
            </a:r>
            <a:r>
              <a:rPr lang="de-DE" dirty="0" err="1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Let's</a:t>
            </a:r>
            <a:r>
              <a:rPr lang="de-DE" dirty="0" smtClean="0"/>
              <a:t> </a:t>
            </a:r>
            <a:r>
              <a:rPr lang="de-DE" dirty="0" err="1" smtClean="0"/>
              <a:t>look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covariance</a:t>
            </a:r>
            <a:r>
              <a:rPr lang="de-DE" dirty="0" smtClean="0"/>
              <a:t> </a:t>
            </a:r>
            <a:r>
              <a:rPr lang="de-DE" dirty="0" err="1" smtClean="0"/>
              <a:t>matrix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17 </a:t>
            </a:r>
            <a:r>
              <a:rPr lang="de-DE" dirty="0" err="1" smtClean="0"/>
              <a:t>symptoms</a:t>
            </a:r>
            <a:endParaRPr lang="de-DE" dirty="0" smtClean="0"/>
          </a:p>
          <a:p>
            <a:endParaRPr lang="de-DE" dirty="0" smtClean="0"/>
          </a:p>
          <a:p>
            <a:endParaRPr lang="en-US" dirty="0" smtClean="0"/>
          </a:p>
          <a:p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145" y="2198310"/>
            <a:ext cx="7999143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FreqCors2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FreqCors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err="1" smtClean="0">
                <a:solidFill>
                  <a:srgbClr val="8000FF"/>
                </a:solidFill>
                <a:latin typeface="Courier New"/>
              </a:rPr>
              <a:t>colnames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FreqCors2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8000FF"/>
                </a:solidFill>
                <a:latin typeface="Courier New"/>
              </a:rPr>
              <a:t>c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1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: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17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err="1" smtClean="0">
                <a:solidFill>
                  <a:srgbClr val="8000FF"/>
                </a:solidFill>
                <a:latin typeface="Courier New"/>
              </a:rPr>
              <a:t>rownames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FreqCors2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smtClean="0">
                <a:solidFill>
                  <a:srgbClr val="8000FF"/>
                </a:solidFill>
                <a:latin typeface="Courier New"/>
              </a:rPr>
              <a:t>c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FF8000"/>
                </a:solidFill>
                <a:latin typeface="Courier New"/>
              </a:rPr>
              <a:t>1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:</a:t>
            </a:r>
            <a:r>
              <a:rPr lang="en-US" dirty="0" smtClean="0">
                <a:solidFill>
                  <a:srgbClr val="FF8000"/>
                </a:solidFill>
                <a:latin typeface="Courier New"/>
              </a:rPr>
              <a:t>17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FreqCors2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Data </a:t>
            </a:r>
            <a:r>
              <a:rPr lang="de-DE" dirty="0" err="1" smtClean="0"/>
              <a:t>preparation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4338" name="Picture 2" descr="C:\Users\u0097060\Dropbox\DB Shared Folders\Network workshops 2016\Boston\Day 1\Markdown\Figures\freqc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14475"/>
            <a:ext cx="8031163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4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—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—</a:t>
            </a:r>
            <a:r>
              <a:rPr lang="de-DE" dirty="0" err="1" smtClean="0"/>
              <a:t>edges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simply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polychoric</a:t>
            </a:r>
            <a:r>
              <a:rPr lang="de-DE" dirty="0" smtClean="0"/>
              <a:t> </a:t>
            </a:r>
            <a:r>
              <a:rPr lang="de-DE" dirty="0" err="1" smtClean="0"/>
              <a:t>correlations</a:t>
            </a:r>
            <a:r>
              <a:rPr lang="de-DE" dirty="0" smtClean="0"/>
              <a:t> </a:t>
            </a:r>
            <a:r>
              <a:rPr lang="de-DE" dirty="0" err="1" smtClean="0"/>
              <a:t>among</a:t>
            </a:r>
            <a:r>
              <a:rPr lang="de-DE" dirty="0" smtClean="0"/>
              <a:t> </a:t>
            </a:r>
            <a:r>
              <a:rPr lang="de-DE" dirty="0" err="1" smtClean="0"/>
              <a:t>symptoms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Plot </a:t>
            </a:r>
            <a:r>
              <a:rPr lang="de-DE" dirty="0" err="1" smtClean="0"/>
              <a:t>network</a:t>
            </a:r>
            <a:r>
              <a:rPr lang="de-DE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en-US" u="sng" dirty="0" smtClean="0"/>
          </a:p>
          <a:p>
            <a:pPr>
              <a:buFont typeface="Arial" panose="020B0604020202020204" pitchFamily="34" charset="0"/>
              <a:buChar char="•"/>
            </a:pPr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634" y="3104034"/>
            <a:ext cx="799914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g1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qgraph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FreqCors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>
                <a:solidFill>
                  <a:srgbClr val="8000FF"/>
                </a:solidFill>
                <a:latin typeface="Courier New"/>
              </a:rPr>
              <a:t>layout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/>
              </a:rPr>
              <a:t>"</a:t>
            </a:r>
            <a:r>
              <a:rPr lang="en-US" dirty="0" smtClean="0">
                <a:solidFill>
                  <a:srgbClr val="808080"/>
                </a:solidFill>
                <a:latin typeface="Courier New"/>
              </a:rPr>
              <a:t>spring"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 smtClean="0">
                <a:solidFill>
                  <a:srgbClr val="8000FF"/>
                </a:solidFill>
                <a:latin typeface="Courier New"/>
              </a:rPr>
              <a:t>labels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	</a:t>
            </a:r>
            <a:r>
              <a:rPr lang="en-US" b="1" dirty="0" smtClean="0">
                <a:solidFill>
                  <a:srgbClr val="0000FF"/>
                </a:solidFill>
                <a:latin typeface="Courier New"/>
              </a:rPr>
              <a:t>TRUE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nodeNames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labs, </a:t>
            </a:r>
            <a:r>
              <a:rPr lang="en-US" dirty="0" smtClean="0">
                <a:solidFill>
                  <a:srgbClr val="8000FF"/>
                </a:solidFill>
                <a:latin typeface="Courier New"/>
              </a:rPr>
              <a:t>title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urier New"/>
              </a:rPr>
              <a:t>"Frequency - 	Correlation Network"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legend.cex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smtClean="0">
                <a:solidFill>
                  <a:srgbClr val="FF8000"/>
                </a:solidFill>
                <a:latin typeface="Courier New"/>
              </a:rPr>
              <a:t>0.5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626" y="5461212"/>
            <a:ext cx="799914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r>
              <a:rPr lang="en-US" dirty="0">
                <a:solidFill>
                  <a:srgbClr val="8000FF"/>
                </a:solidFill>
                <a:latin typeface="Courier New"/>
              </a:rPr>
              <a:t>pdf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/>
              </a:rPr>
              <a:t>"g1.pdf"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width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10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height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7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qgraph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g1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dev.off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()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71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0916" y="274638"/>
            <a:ext cx="8229600" cy="1143000"/>
          </a:xfrm>
        </p:spPr>
        <p:txBody>
          <a:bodyPr/>
          <a:lstStyle/>
          <a:p>
            <a:pPr algn="ctr"/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3" descr="C:\Users\u0097060\Dropbox\DB Shared Folders\Network workshops 2016\Boston\Day 1\Markdown\Figures\NW1c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90" y="1803078"/>
            <a:ext cx="6539024" cy="439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2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We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automatically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obtain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the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largest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edge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by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setting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details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endParaRPr lang="en-US" u="sng" dirty="0" smtClean="0"/>
          </a:p>
          <a:p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634" y="3268849"/>
            <a:ext cx="799914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</a:rPr>
              <a:t>g1a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qgraph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FreqCors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>
                <a:solidFill>
                  <a:srgbClr val="8000FF"/>
                </a:solidFill>
                <a:latin typeface="Courier New"/>
              </a:rPr>
              <a:t>layout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/>
              </a:rPr>
              <a:t>"spring"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>
                <a:solidFill>
                  <a:srgbClr val="8000FF"/>
                </a:solidFill>
                <a:latin typeface="Courier New"/>
              </a:rPr>
              <a:t>labels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b="1" dirty="0" smtClean="0">
                <a:solidFill>
                  <a:srgbClr val="0000FF"/>
                </a:solidFill>
                <a:latin typeface="Courier New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nodeNames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labs, </a:t>
            </a:r>
            <a:r>
              <a:rPr lang="en-US" dirty="0">
                <a:solidFill>
                  <a:srgbClr val="8000FF"/>
                </a:solidFill>
                <a:latin typeface="Courier New"/>
              </a:rPr>
              <a:t>title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/>
              </a:rPr>
              <a:t>"Frequency - </a:t>
            </a:r>
            <a:r>
              <a:rPr lang="en-US" dirty="0" smtClean="0">
                <a:solidFill>
                  <a:srgbClr val="808080"/>
                </a:solidFill>
                <a:latin typeface="Courier New"/>
              </a:rPr>
              <a:t>	Correlation </a:t>
            </a:r>
            <a:r>
              <a:rPr lang="en-US" dirty="0">
                <a:solidFill>
                  <a:srgbClr val="808080"/>
                </a:solidFill>
                <a:latin typeface="Courier New"/>
              </a:rPr>
              <a:t>Network"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legend.cex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0.5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details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	</a:t>
            </a:r>
            <a:r>
              <a:rPr lang="en-US" b="1" dirty="0" smtClean="0">
                <a:solidFill>
                  <a:srgbClr val="0000FF"/>
                </a:solidFill>
                <a:latin typeface="Courier New"/>
              </a:rPr>
              <a:t>TRUE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639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0916" y="274638"/>
            <a:ext cx="8229600" cy="1143000"/>
          </a:xfrm>
        </p:spPr>
        <p:txBody>
          <a:bodyPr/>
          <a:lstStyle/>
          <a:p>
            <a:pPr algn="ctr"/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5362" name="Picture 2" descr="C:\Users\u0097060\Dropbox\DB Shared Folders\Network workshops 2016\Boston\Day 1\Markdown\Figures\NWco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14" y="1762977"/>
            <a:ext cx="6723580" cy="453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5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16" y="274638"/>
            <a:ext cx="8229600" cy="1143000"/>
          </a:xfrm>
        </p:spPr>
        <p:txBody>
          <a:bodyPr/>
          <a:lstStyle/>
          <a:p>
            <a:pPr algn="ctr"/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3" y="2133600"/>
            <a:ext cx="8503408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We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can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change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the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layout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to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a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circle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shape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via </a:t>
            </a:r>
            <a:br>
              <a:rPr lang="de-DE" dirty="0" smtClean="0">
                <a:latin typeface="+mj-lt"/>
                <a:cs typeface="Courier New" panose="02070309020205020404" pitchFamily="49" charset="0"/>
              </a:rPr>
            </a:b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layout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= "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en-US" u="sng" dirty="0" smtClean="0"/>
          </a:p>
          <a:p>
            <a:pPr>
              <a:buFont typeface="Arial" panose="020B0604020202020204" pitchFamily="34" charset="0"/>
              <a:buChar char="•"/>
            </a:pPr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6145" y="3137868"/>
            <a:ext cx="799914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</a:rPr>
              <a:t>g1b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qgraph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FreqCors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>
                <a:solidFill>
                  <a:srgbClr val="8000FF"/>
                </a:solidFill>
                <a:latin typeface="Courier New"/>
              </a:rPr>
              <a:t>layout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/>
              </a:rPr>
              <a:t>"</a:t>
            </a:r>
            <a:r>
              <a:rPr lang="en-US" dirty="0" smtClean="0">
                <a:solidFill>
                  <a:srgbClr val="808080"/>
                </a:solidFill>
                <a:latin typeface="Courier New"/>
              </a:rPr>
              <a:t>circle"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0916" y="274638"/>
            <a:ext cx="8229600" cy="1143000"/>
          </a:xfrm>
        </p:spPr>
        <p:txBody>
          <a:bodyPr/>
          <a:lstStyle/>
          <a:p>
            <a:pPr algn="ctr"/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2" descr="C:\Users\u0097060\Dropbox\DB Shared Folders\Network workshops 2016\Boston\Day 1\Markdown\Figures\NWco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24" y="1850892"/>
            <a:ext cx="6385717" cy="44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2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Partial </a:t>
            </a:r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, </a:t>
            </a:r>
            <a:r>
              <a:rPr lang="de-DE" dirty="0" err="1" smtClean="0"/>
              <a:t>edges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partial </a:t>
            </a:r>
            <a:r>
              <a:rPr lang="de-DE" dirty="0" err="1" smtClean="0"/>
              <a:t>correlations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r>
              <a:rPr lang="de-DE" dirty="0"/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graph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pcor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  <a:cs typeface="Courier New" panose="02070309020205020404" pitchFamily="49" charset="0"/>
              </a:rPr>
              <a:t>Note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that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our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data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may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not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actually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meet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the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requirements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to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compute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partial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correlations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en-US" u="sng" dirty="0" smtClean="0"/>
          </a:p>
          <a:p>
            <a:pPr>
              <a:buFont typeface="Arial" panose="020B0604020202020204" pitchFamily="34" charset="0"/>
              <a:buChar char="•"/>
            </a:pPr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634" y="3365683"/>
            <a:ext cx="799914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g2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qgraph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FreqCors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 smtClean="0">
                <a:solidFill>
                  <a:srgbClr val="8000FF"/>
                </a:solidFill>
                <a:latin typeface="Courier New"/>
              </a:rPr>
              <a:t>layout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urier New"/>
              </a:rPr>
              <a:t>"spring"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graph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dirty="0" smtClean="0">
                <a:solidFill>
                  <a:srgbClr val="808080"/>
                </a:solidFill>
                <a:latin typeface="Courier New"/>
              </a:rPr>
              <a:t>"</a:t>
            </a:r>
            <a:r>
              <a:rPr lang="en-US" dirty="0" err="1">
                <a:solidFill>
                  <a:srgbClr val="808080"/>
                </a:solidFill>
                <a:latin typeface="Courier New"/>
              </a:rPr>
              <a:t>pcor</a:t>
            </a:r>
            <a:r>
              <a:rPr lang="en-US" dirty="0" smtClean="0">
                <a:solidFill>
                  <a:srgbClr val="808080"/>
                </a:solidFill>
                <a:latin typeface="Courier New"/>
              </a:rPr>
              <a:t>"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000685"/>
            <a:ext cx="8574087" cy="468671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nl-NL" dirty="0" err="1" smtClean="0"/>
              <a:t>When</a:t>
            </a:r>
            <a:r>
              <a:rPr lang="nl-NL" dirty="0" smtClean="0"/>
              <a:t> we </a:t>
            </a:r>
            <a:r>
              <a:rPr lang="nl-NL" dirty="0" err="1" smtClean="0"/>
              <a:t>relate</a:t>
            </a:r>
            <a:r>
              <a:rPr lang="nl-NL" dirty="0" smtClean="0"/>
              <a:t> 5 variables </a:t>
            </a:r>
            <a:r>
              <a:rPr lang="nl-NL" dirty="0" err="1" smtClean="0"/>
              <a:t>to</a:t>
            </a:r>
            <a:r>
              <a:rPr lang="nl-NL" dirty="0" smtClean="0"/>
              <a:t> say </a:t>
            </a:r>
            <a:r>
              <a:rPr lang="nl-NL" dirty="0" err="1" smtClean="0"/>
              <a:t>depression</a:t>
            </a:r>
            <a:r>
              <a:rPr lang="nl-NL" dirty="0" smtClean="0"/>
              <a:t> </a:t>
            </a:r>
            <a:r>
              <a:rPr lang="nl-NL" dirty="0" err="1" smtClean="0"/>
              <a:t>severity</a:t>
            </a:r>
            <a:r>
              <a:rPr lang="nl-NL" dirty="0" smtClean="0"/>
              <a:t>, we </a:t>
            </a:r>
            <a:r>
              <a:rPr lang="nl-NL" dirty="0" err="1" smtClean="0"/>
              <a:t>can</a:t>
            </a:r>
            <a:r>
              <a:rPr lang="nl-NL" dirty="0" smtClean="0"/>
              <a:t> do </a:t>
            </a:r>
            <a:r>
              <a:rPr lang="nl-NL" dirty="0" err="1" smtClean="0"/>
              <a:t>this</a:t>
            </a:r>
            <a:r>
              <a:rPr lang="nl-NL" dirty="0" smtClean="0"/>
              <a:t> in </a:t>
            </a:r>
            <a:r>
              <a:rPr lang="nl-NL" dirty="0" err="1" smtClean="0"/>
              <a:t>various</a:t>
            </a:r>
            <a:r>
              <a:rPr lang="nl-NL" dirty="0" smtClean="0"/>
              <a:t> </a:t>
            </a:r>
            <a:r>
              <a:rPr lang="nl-NL" dirty="0" err="1" smtClean="0"/>
              <a:t>ways</a:t>
            </a:r>
            <a:r>
              <a:rPr lang="nl-NL" dirty="0" smtClean="0"/>
              <a:t>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nl-NL" dirty="0" smtClean="0"/>
              <a:t>How </a:t>
            </a:r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err="1" smtClean="0"/>
              <a:t>variable</a:t>
            </a:r>
            <a:r>
              <a:rPr lang="nl-NL" dirty="0" smtClean="0"/>
              <a:t> is </a:t>
            </a:r>
            <a:r>
              <a:rPr lang="nl-NL" dirty="0" err="1" smtClean="0"/>
              <a:t>related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depression</a:t>
            </a:r>
            <a:r>
              <a:rPr lang="nl-NL" dirty="0" smtClean="0"/>
              <a:t> </a:t>
            </a:r>
            <a:r>
              <a:rPr lang="nl-NL" dirty="0" err="1" smtClean="0"/>
              <a:t>severity</a:t>
            </a:r>
            <a:r>
              <a:rPr lang="nl-NL" dirty="0" smtClean="0"/>
              <a:t> (</a:t>
            </a:r>
            <a:r>
              <a:rPr lang="nl-NL" b="1" dirty="0" err="1" smtClean="0"/>
              <a:t>correlation</a:t>
            </a:r>
            <a:r>
              <a:rPr lang="nl-NL" dirty="0" smtClean="0"/>
              <a:t>)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nl-NL" dirty="0" smtClean="0"/>
              <a:t>How </a:t>
            </a:r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err="1" smtClean="0"/>
              <a:t>variable</a:t>
            </a:r>
            <a:r>
              <a:rPr lang="nl-NL" dirty="0" smtClean="0"/>
              <a:t> </a:t>
            </a:r>
            <a:r>
              <a:rPr lang="nl-NL" dirty="0" err="1" smtClean="0"/>
              <a:t>predicts</a:t>
            </a:r>
            <a:r>
              <a:rPr lang="nl-NL" dirty="0" smtClean="0"/>
              <a:t> </a:t>
            </a:r>
            <a:r>
              <a:rPr lang="nl-NL" dirty="0" err="1" smtClean="0"/>
              <a:t>depression</a:t>
            </a:r>
            <a:r>
              <a:rPr lang="nl-NL" dirty="0" smtClean="0"/>
              <a:t> </a:t>
            </a:r>
            <a:r>
              <a:rPr lang="nl-NL" dirty="0" err="1" smtClean="0"/>
              <a:t>severity</a:t>
            </a:r>
            <a:r>
              <a:rPr lang="nl-NL" dirty="0" smtClean="0"/>
              <a:t> (</a:t>
            </a:r>
            <a:r>
              <a:rPr lang="nl-NL" b="1" dirty="0" err="1" smtClean="0"/>
              <a:t>regression</a:t>
            </a:r>
            <a:r>
              <a:rPr lang="nl-NL" dirty="0" smtClean="0"/>
              <a:t>)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nl-NL" dirty="0" smtClean="0"/>
              <a:t>How </a:t>
            </a:r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err="1" smtClean="0"/>
              <a:t>variable</a:t>
            </a:r>
            <a:r>
              <a:rPr lang="nl-NL" dirty="0" smtClean="0"/>
              <a:t> </a:t>
            </a:r>
            <a:r>
              <a:rPr lang="en-US" i="1" u="sng" dirty="0" smtClean="0"/>
              <a:t>uniquely</a:t>
            </a:r>
            <a:r>
              <a:rPr lang="nl-NL" b="1" dirty="0" smtClean="0"/>
              <a:t> </a:t>
            </a:r>
            <a:r>
              <a:rPr lang="nl-NL" dirty="0" err="1" smtClean="0"/>
              <a:t>predicts</a:t>
            </a:r>
            <a:r>
              <a:rPr lang="nl-NL" dirty="0" smtClean="0"/>
              <a:t> </a:t>
            </a:r>
            <a:r>
              <a:rPr lang="nl-NL" dirty="0" err="1" smtClean="0"/>
              <a:t>depression</a:t>
            </a:r>
            <a:r>
              <a:rPr lang="nl-NL" dirty="0" smtClean="0"/>
              <a:t> </a:t>
            </a:r>
            <a:r>
              <a:rPr lang="nl-NL" dirty="0" err="1" smtClean="0"/>
              <a:t>severity</a:t>
            </a:r>
            <a:r>
              <a:rPr lang="nl-NL" dirty="0" smtClean="0"/>
              <a:t> (</a:t>
            </a:r>
            <a:r>
              <a:rPr lang="nl-NL" b="1" dirty="0" smtClean="0"/>
              <a:t>multiple </a:t>
            </a:r>
            <a:r>
              <a:rPr lang="nl-NL" b="1" dirty="0" err="1" smtClean="0"/>
              <a:t>regression</a:t>
            </a:r>
            <a:r>
              <a:rPr lang="nl-NL" dirty="0" smtClean="0"/>
              <a:t>)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nl-NL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nl-NL" dirty="0" smtClean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nl-NL" dirty="0" err="1" smtClean="0"/>
              <a:t>Note</a:t>
            </a:r>
            <a:r>
              <a:rPr lang="nl-NL" dirty="0" smtClean="0"/>
              <a:t>: ‘</a:t>
            </a:r>
            <a:r>
              <a:rPr lang="nl-NL" dirty="0" err="1" smtClean="0"/>
              <a:t>uniquely</a:t>
            </a:r>
            <a:r>
              <a:rPr lang="nl-NL" dirty="0" smtClean="0"/>
              <a:t>’ </a:t>
            </a:r>
            <a:r>
              <a:rPr lang="nl-NL" dirty="0" err="1" smtClean="0"/>
              <a:t>here</a:t>
            </a:r>
            <a:r>
              <a:rPr lang="nl-NL" dirty="0" smtClean="0"/>
              <a:t> means controlling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variables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network</a:t>
            </a:r>
            <a:r>
              <a:rPr lang="nl-NL" dirty="0" smtClean="0"/>
              <a:t>.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can’t</a:t>
            </a:r>
            <a:r>
              <a:rPr lang="nl-NL" dirty="0" smtClean="0"/>
              <a:t> control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something</a:t>
            </a:r>
            <a:r>
              <a:rPr lang="nl-NL" dirty="0" smtClean="0"/>
              <a:t> </a:t>
            </a:r>
            <a:r>
              <a:rPr lang="nl-NL" dirty="0" err="1" smtClean="0"/>
              <a:t>that’s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network</a:t>
            </a:r>
            <a:r>
              <a:rPr lang="nl-NL" dirty="0" smtClean="0"/>
              <a:t>. </a:t>
            </a:r>
            <a:endParaRPr lang="nl-NL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Different types of relationships</a:t>
            </a:r>
            <a:endParaRPr lang="en-US" sz="3200" dirty="0"/>
          </a:p>
        </p:txBody>
      </p:sp>
      <p:pic>
        <p:nvPicPr>
          <p:cNvPr id="1026" name="Picture 2" descr="Afbeeldingsresultaat voor warning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9" y="5490873"/>
            <a:ext cx="889188" cy="78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Partial </a:t>
            </a:r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1266" name="Picture 2" descr="C:\Users\u0097060\Dropbox\DB Shared Folders\Network workshops 2016\Boston\Day 1\Markdown\Figures\NW2pc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252" y="1888006"/>
            <a:ext cx="6302486" cy="4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Regularised</a:t>
            </a:r>
            <a:r>
              <a:rPr lang="de-DE" dirty="0" smtClean="0"/>
              <a:t> </a:t>
            </a:r>
            <a:r>
              <a:rPr lang="de-DE" dirty="0" err="1" smtClean="0"/>
              <a:t>Graphical</a:t>
            </a:r>
            <a:r>
              <a:rPr lang="de-DE" dirty="0" smtClean="0"/>
              <a:t> </a:t>
            </a:r>
            <a:r>
              <a:rPr lang="de-DE" dirty="0" err="1" smtClean="0"/>
              <a:t>Gaussian</a:t>
            </a:r>
            <a:r>
              <a:rPr lang="de-DE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employ</a:t>
            </a:r>
            <a:r>
              <a:rPr lang="de-DE" dirty="0" smtClean="0"/>
              <a:t> </a:t>
            </a:r>
            <a:r>
              <a:rPr lang="de-DE" dirty="0" err="1" smtClean="0"/>
              <a:t>regularisation</a:t>
            </a:r>
            <a:r>
              <a:rPr lang="de-DE" dirty="0" smtClean="0"/>
              <a:t> via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graphical</a:t>
            </a:r>
            <a:r>
              <a:rPr lang="de-DE" dirty="0" smtClean="0"/>
              <a:t> </a:t>
            </a:r>
            <a:r>
              <a:rPr lang="de-DE" dirty="0" err="1" smtClean="0"/>
              <a:t>lasso</a:t>
            </a:r>
            <a:r>
              <a:rPr lang="de-DE" dirty="0" smtClean="0"/>
              <a:t> (</a:t>
            </a:r>
            <a:r>
              <a:rPr lang="de-DE" dirty="0" err="1" smtClean="0"/>
              <a:t>gLasso</a:t>
            </a:r>
            <a:r>
              <a:rPr lang="de-DE" dirty="0" smtClean="0"/>
              <a:t>) </a:t>
            </a:r>
            <a:r>
              <a:rPr lang="de-DE" dirty="0"/>
              <a:t>via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graph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EBICglasso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Because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regularisation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depends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on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the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sample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size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we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also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need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to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specify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+mj-lt"/>
                <a:cs typeface="Courier New" panose="02070309020205020404" pitchFamily="49" charset="0"/>
              </a:rPr>
              <a:t>our</a:t>
            </a:r>
            <a:r>
              <a:rPr lang="de-DE" dirty="0" smtClean="0">
                <a:latin typeface="+mj-lt"/>
                <a:cs typeface="Courier New" panose="02070309020205020404" pitchFamily="49" charset="0"/>
              </a:rPr>
              <a:t> N</a:t>
            </a:r>
            <a:r>
              <a:rPr lang="de-DE" dirty="0">
                <a:latin typeface="+mj-lt"/>
                <a:cs typeface="Courier New" panose="02070309020205020404" pitchFamily="49" charset="0"/>
              </a:rPr>
              <a:t>: 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144" y="4137220"/>
            <a:ext cx="799914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</a:rPr>
              <a:t>g3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qgraph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FreqCors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>
                <a:solidFill>
                  <a:srgbClr val="8000FF"/>
                </a:solidFill>
                <a:latin typeface="Courier New"/>
              </a:rPr>
              <a:t>layout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/>
              </a:rPr>
              <a:t>"spring"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graph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dirty="0" smtClean="0">
                <a:solidFill>
                  <a:srgbClr val="808080"/>
                </a:solidFill>
                <a:latin typeface="Courier New"/>
              </a:rPr>
              <a:t>”</a:t>
            </a:r>
            <a:r>
              <a:rPr lang="en-US" dirty="0" err="1" smtClean="0">
                <a:solidFill>
                  <a:srgbClr val="808080"/>
                </a:solidFill>
                <a:latin typeface="Courier New"/>
              </a:rPr>
              <a:t>EBICglasso</a:t>
            </a:r>
            <a:r>
              <a:rPr lang="en-US" dirty="0">
                <a:solidFill>
                  <a:srgbClr val="808080"/>
                </a:solidFill>
                <a:latin typeface="Courier New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sampleSize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8000FF"/>
                </a:solidFill>
                <a:latin typeface="Courier New"/>
              </a:rPr>
              <a:t>nrow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FreqBaseline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))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57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Regularised</a:t>
            </a:r>
            <a:r>
              <a:rPr lang="de-DE" dirty="0"/>
              <a:t> </a:t>
            </a:r>
            <a:r>
              <a:rPr lang="de-DE" dirty="0" err="1"/>
              <a:t>Graphical</a:t>
            </a:r>
            <a:r>
              <a:rPr lang="de-DE" dirty="0"/>
              <a:t> </a:t>
            </a:r>
            <a:r>
              <a:rPr lang="de-DE" dirty="0" err="1" smtClean="0"/>
              <a:t>Gaussian</a:t>
            </a:r>
            <a:r>
              <a:rPr lang="de-DE" dirty="0" smtClean="0"/>
              <a:t>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2290" name="Picture 2" descr="C:\Users\u0097060\Dropbox\DB Shared Folders\Network workshops 2016\Boston\Day 1\Markdown\Figures\NW3glas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01" y="1903528"/>
            <a:ext cx="6584516" cy="456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Regularised</a:t>
            </a:r>
            <a:r>
              <a:rPr lang="de-DE" dirty="0"/>
              <a:t> </a:t>
            </a:r>
            <a:r>
              <a:rPr lang="de-DE" dirty="0" err="1"/>
              <a:t>Graphical</a:t>
            </a:r>
            <a:r>
              <a:rPr lang="de-DE" dirty="0"/>
              <a:t> </a:t>
            </a:r>
            <a:r>
              <a:rPr lang="de-DE" dirty="0" err="1" smtClean="0"/>
              <a:t>Gaussian</a:t>
            </a:r>
            <a:r>
              <a:rPr lang="de-DE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Let's</a:t>
            </a:r>
            <a:r>
              <a:rPr lang="de-DE" dirty="0" smtClean="0"/>
              <a:t> </a:t>
            </a:r>
            <a:r>
              <a:rPr lang="de-DE" dirty="0" err="1" smtClean="0"/>
              <a:t>look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sparse</a:t>
            </a:r>
            <a:r>
              <a:rPr lang="de-DE" dirty="0" smtClean="0"/>
              <a:t> GGM </a:t>
            </a:r>
            <a:r>
              <a:rPr lang="de-DE" b="1" dirty="0" err="1" smtClean="0"/>
              <a:t>weights</a:t>
            </a:r>
            <a:r>
              <a:rPr lang="de-DE" b="1" dirty="0" smtClean="0"/>
              <a:t> </a:t>
            </a:r>
            <a:r>
              <a:rPr lang="de-DE" b="1" dirty="0" err="1" smtClean="0"/>
              <a:t>matrix</a:t>
            </a:r>
            <a:r>
              <a:rPr lang="de-DE" b="1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b="1" dirty="0" err="1" smtClean="0"/>
              <a:t>adjacency</a:t>
            </a:r>
            <a:r>
              <a:rPr lang="de-DE" b="1" dirty="0" smtClean="0"/>
              <a:t> </a:t>
            </a:r>
            <a:r>
              <a:rPr lang="de-DE" b="1" dirty="0" err="1" smtClean="0"/>
              <a:t>matrix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en-US" u="sng" dirty="0" smtClean="0"/>
          </a:p>
          <a:p>
            <a:pPr>
              <a:buFont typeface="Arial" panose="020B0604020202020204" pitchFamily="34" charset="0"/>
              <a:buChar char="•"/>
            </a:pPr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144" y="3131480"/>
            <a:ext cx="799914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g3mat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&lt;-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getWmat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g3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03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Weights</a:t>
            </a:r>
            <a:r>
              <a:rPr lang="de-DE" dirty="0" smtClean="0"/>
              <a:t> </a:t>
            </a:r>
            <a:r>
              <a:rPr lang="de-DE" dirty="0" err="1" smtClean="0"/>
              <a:t>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2" descr="C:\Users\u0097060\Dropbox\DB Shared Folders\Network workshops 2016\Boston\Day 1\Markdown\Figures\g3_wgm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7" y="1856465"/>
            <a:ext cx="7775760" cy="469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1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Regularised</a:t>
            </a:r>
            <a:r>
              <a:rPr lang="de-DE" dirty="0"/>
              <a:t> </a:t>
            </a:r>
            <a:r>
              <a:rPr lang="de-DE" dirty="0" err="1"/>
              <a:t>Graphical</a:t>
            </a:r>
            <a:r>
              <a:rPr lang="de-DE" dirty="0"/>
              <a:t> </a:t>
            </a:r>
            <a:r>
              <a:rPr lang="de-DE" dirty="0" err="1" smtClean="0"/>
              <a:t>Gaussian</a:t>
            </a:r>
            <a:r>
              <a:rPr lang="de-DE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let's</a:t>
            </a:r>
            <a:r>
              <a:rPr lang="de-DE" dirty="0" smtClean="0"/>
              <a:t>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i="1" dirty="0" err="1" smtClean="0"/>
              <a:t>correlation</a:t>
            </a:r>
            <a:r>
              <a:rPr lang="de-DE" i="1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i="1" dirty="0" err="1" smtClean="0"/>
              <a:t>weights</a:t>
            </a:r>
            <a:r>
              <a:rPr lang="de-DE" i="1" dirty="0" smtClean="0"/>
              <a:t> </a:t>
            </a:r>
            <a:r>
              <a:rPr lang="de-DE" dirty="0" err="1" smtClean="0"/>
              <a:t>matrices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u="sng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edge</a:t>
            </a:r>
            <a:r>
              <a:rPr lang="de-DE" dirty="0" smtClean="0"/>
              <a:t> 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0.34,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sparse</a:t>
            </a:r>
            <a:r>
              <a:rPr lang="de-DE" dirty="0" smtClean="0"/>
              <a:t> GGM </a:t>
            </a:r>
            <a:r>
              <a:rPr lang="de-DE" dirty="0" err="1" smtClean="0"/>
              <a:t>network</a:t>
            </a:r>
            <a:r>
              <a:rPr lang="de-DE" dirty="0" smtClean="0"/>
              <a:t> 0.05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145" y="2839147"/>
            <a:ext cx="7999143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r>
              <a:rPr lang="en-US" dirty="0">
                <a:solidFill>
                  <a:srgbClr val="8000FF"/>
                </a:solidFill>
                <a:latin typeface="Courier New"/>
              </a:rPr>
              <a:t>mean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g3mat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dirty="0" smtClean="0">
                <a:solidFill>
                  <a:srgbClr val="008000"/>
                </a:solidFill>
                <a:latin typeface="Courier New"/>
              </a:rPr>
              <a:t># </a:t>
            </a:r>
            <a:r>
              <a:rPr lang="en-US" dirty="0">
                <a:solidFill>
                  <a:srgbClr val="008000"/>
                </a:solidFill>
                <a:latin typeface="Courier New"/>
              </a:rPr>
              <a:t>0.05025167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FreqCors3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FreqCors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err="1" smtClean="0">
                <a:solidFill>
                  <a:srgbClr val="8000FF"/>
                </a:solidFill>
                <a:latin typeface="Courier New"/>
              </a:rPr>
              <a:t>diag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FreqCors3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smtClean="0">
                <a:solidFill>
                  <a:srgbClr val="8000FF"/>
                </a:solidFill>
                <a:latin typeface="Courier New"/>
              </a:rPr>
              <a:t>mean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FreqCors3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dirty="0" smtClean="0">
                <a:solidFill>
                  <a:srgbClr val="008000"/>
                </a:solidFill>
                <a:latin typeface="Courier New"/>
              </a:rPr>
              <a:t># 0.3413089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66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Matrix </a:t>
            </a:r>
            <a:r>
              <a:rPr lang="de-DE" dirty="0" err="1" smtClean="0"/>
              <a:t>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6" name="Picture 2" descr="C:\Users\u0097060\Dropbox\DB Shared Folders\Network workshops 2016\Boston\Day 1\Markdown\Figures\freqc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5" y="1528894"/>
            <a:ext cx="5071730" cy="337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0097060\Dropbox\DB Shared Folders\Network workshops 2016\Boston\Day 1\Markdown\Figures\g3_wgm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77" y="3373421"/>
            <a:ext cx="5071730" cy="305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30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Plot all </a:t>
            </a:r>
            <a:r>
              <a:rPr lang="de-DE" dirty="0" err="1" smtClean="0"/>
              <a:t>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averageLayout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constrain</a:t>
            </a:r>
            <a:r>
              <a:rPr lang="de-DE" dirty="0" smtClean="0"/>
              <a:t> all </a:t>
            </a:r>
            <a:r>
              <a:rPr lang="de-DE" dirty="0" err="1" smtClean="0"/>
              <a:t>node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equal</a:t>
            </a:r>
            <a:endParaRPr lang="de-DE" dirty="0" smtClean="0"/>
          </a:p>
          <a:p>
            <a:endParaRPr lang="en-US" u="sng" dirty="0" smtClean="0"/>
          </a:p>
          <a:p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2626" y="3299144"/>
            <a:ext cx="7999143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</a:rPr>
              <a:t>L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averageLayout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g1,g2,g3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endParaRPr lang="en-US" dirty="0">
              <a:solidFill>
                <a:srgbClr val="000000"/>
              </a:solidFill>
              <a:latin typeface="Courier New"/>
            </a:endParaRPr>
          </a:p>
          <a:p>
            <a:r>
              <a:rPr lang="en-US" dirty="0" smtClean="0">
                <a:solidFill>
                  <a:srgbClr val="8000FF"/>
                </a:solidFill>
                <a:latin typeface="Courier New"/>
              </a:rPr>
              <a:t>pdf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/>
              </a:rPr>
              <a:t>"Networks.pdf"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width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10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height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7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qgraph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g1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>
                <a:solidFill>
                  <a:srgbClr val="8000FF"/>
                </a:solidFill>
                <a:latin typeface="Courier New"/>
              </a:rPr>
              <a:t>layout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L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qgraph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g2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>
                <a:solidFill>
                  <a:srgbClr val="8000FF"/>
                </a:solidFill>
                <a:latin typeface="Courier New"/>
              </a:rPr>
              <a:t>layout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L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qgraph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g3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>
                <a:solidFill>
                  <a:srgbClr val="8000FF"/>
                </a:solidFill>
                <a:latin typeface="Courier New"/>
              </a:rPr>
              <a:t>layout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L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dev.off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()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21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3315" name="Picture 3" descr="C:\Users\u0097060\Dropbox\DB Shared Folders\Network workshops 2016\Boston\Day 1\Markdown\Figures\combine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5" y="777923"/>
            <a:ext cx="3569465" cy="35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0097060\Dropbox\DB Shared Folders\Network workshops 2016\Boston\Day 1\Markdown\Figures\combine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70" y="777922"/>
            <a:ext cx="3586930" cy="35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u0097060\Dropbox\DB Shared Folders\Network workshops 2016\Boston\Day 1\Markdown\Figures\combined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45" y="3084723"/>
            <a:ext cx="3785605" cy="377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65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Regularised</a:t>
            </a:r>
            <a:r>
              <a:rPr lang="de-DE" dirty="0" smtClean="0"/>
              <a:t> </a:t>
            </a:r>
            <a:r>
              <a:rPr lang="de-DE" dirty="0" err="1"/>
              <a:t>network</a:t>
            </a:r>
            <a:r>
              <a:rPr lang="de-DE" dirty="0"/>
              <a:t>: </a:t>
            </a:r>
            <a:r>
              <a:rPr lang="de-DE" dirty="0" err="1" smtClean="0"/>
              <a:t>Ising</a:t>
            </a:r>
            <a:r>
              <a:rPr lang="de-DE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dichotomize</a:t>
            </a:r>
            <a:r>
              <a:rPr lang="de-DE" dirty="0" smtClean="0"/>
              <a:t> </a:t>
            </a:r>
            <a:r>
              <a:rPr lang="de-DE" dirty="0" err="1" smtClean="0"/>
              <a:t>symptoms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an </a:t>
            </a:r>
            <a:r>
              <a:rPr lang="de-DE" dirty="0" err="1" smtClean="0"/>
              <a:t>Ising</a:t>
            </a:r>
            <a:r>
              <a:rPr lang="de-DE" dirty="0" smtClean="0"/>
              <a:t> Model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 smtClean="0"/>
              <a:t>binary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634" y="3263841"/>
            <a:ext cx="7999143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</a:rPr>
              <a:t>FB2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FreqBaseline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err="1" smtClean="0">
                <a:solidFill>
                  <a:srgbClr val="8000FF"/>
                </a:solidFill>
                <a:latin typeface="Courier New"/>
              </a:rPr>
              <a:t>colnames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FB2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8000FF"/>
                </a:solidFill>
                <a:latin typeface="Courier New"/>
              </a:rPr>
              <a:t>c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1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: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17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FB2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1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: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17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8000FF"/>
                </a:solidFill>
                <a:latin typeface="Courier New"/>
              </a:rPr>
              <a:t>sapply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FB2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1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: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17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as.numeric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)</a:t>
            </a:r>
          </a:p>
          <a:p>
            <a:endParaRPr lang="en-US" b="1" dirty="0">
              <a:solidFill>
                <a:srgbClr val="000080"/>
              </a:solidFill>
              <a:latin typeface="Courier New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FB2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[[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1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]][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FB2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[[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1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]]==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 New"/>
              </a:rPr>
              <a:t># dichotomize the scale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FB2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[[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1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]][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FB2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[[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1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]]==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3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4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FB2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[[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]][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FB2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[[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]]==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FB2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[[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]][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FB2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[[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]]==</a:t>
            </a:r>
            <a:r>
              <a:rPr lang="en-US" dirty="0">
                <a:solidFill>
                  <a:srgbClr val="FF8000"/>
                </a:solidFill>
                <a:latin typeface="Courier New"/>
              </a:rPr>
              <a:t>3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smtClean="0">
                <a:solidFill>
                  <a:srgbClr val="FF8000"/>
                </a:solidFill>
                <a:latin typeface="Courier New"/>
              </a:rPr>
              <a:t>4</a:t>
            </a:r>
          </a:p>
          <a:p>
            <a:r>
              <a:rPr lang="de-DE" dirty="0" smtClean="0">
                <a:effectLst/>
                <a:latin typeface="Courier New"/>
              </a:rPr>
              <a:t>...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025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Conditional</a:t>
            </a:r>
            <a:r>
              <a:rPr lang="nl-NL" dirty="0" smtClean="0"/>
              <a:t>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i="1" dirty="0"/>
              <a:t>B</a:t>
            </a:r>
            <a:r>
              <a:rPr lang="de-DE" dirty="0"/>
              <a:t> separates </a:t>
            </a:r>
            <a:r>
              <a:rPr lang="de-DE" i="1" dirty="0"/>
              <a:t>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i="1" dirty="0"/>
              <a:t>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i="1" dirty="0"/>
              <a:t>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i="1" dirty="0"/>
              <a:t>C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b="1" dirty="0" err="1"/>
              <a:t>conditional</a:t>
            </a:r>
            <a:r>
              <a:rPr lang="de-DE" b="1" dirty="0"/>
              <a:t> on </a:t>
            </a:r>
            <a:r>
              <a:rPr lang="de-DE" i="1" dirty="0"/>
              <a:t>B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2" descr="C:\Users\u0097060\Dropbox\DB Shared Folders\Network workshops 2016\Boston\Day 1\Markdown\Figures\sepa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30" y="3374647"/>
            <a:ext cx="4106570" cy="288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Regularised</a:t>
            </a:r>
            <a:r>
              <a:rPr lang="de-DE" dirty="0" smtClean="0"/>
              <a:t> </a:t>
            </a:r>
            <a:r>
              <a:rPr lang="de-DE" dirty="0" err="1"/>
              <a:t>network</a:t>
            </a:r>
            <a:r>
              <a:rPr lang="de-DE" dirty="0"/>
              <a:t>: </a:t>
            </a:r>
            <a:r>
              <a:rPr lang="de-DE" dirty="0" err="1" smtClean="0"/>
              <a:t>Ising</a:t>
            </a:r>
            <a:r>
              <a:rPr lang="de-DE" dirty="0" smtClean="0"/>
              <a:t>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First we need to deal with missing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634" y="2975719"/>
            <a:ext cx="7999143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</a:rPr>
              <a:t>FB2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na.omit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FB2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 New"/>
              </a:rPr>
              <a:t># N = 358 instead of 359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endParaRPr lang="en-US" dirty="0">
              <a:solidFill>
                <a:srgbClr val="000000"/>
              </a:solidFill>
              <a:latin typeface="Courier New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PTSDising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&lt;-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IsingFit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FB2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>
                <a:solidFill>
                  <a:srgbClr val="8000FF"/>
                </a:solidFill>
                <a:latin typeface="Courier New"/>
              </a:rPr>
              <a:t>family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dirty="0">
                <a:solidFill>
                  <a:srgbClr val="808080"/>
                </a:solidFill>
                <a:latin typeface="Courier New"/>
              </a:rPr>
              <a:t>"binomial"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 smtClean="0">
                <a:solidFill>
                  <a:srgbClr val="8000FF"/>
                </a:solidFill>
                <a:latin typeface="Courier New"/>
              </a:rPr>
              <a:t>plot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= </a:t>
            </a:r>
            <a:r>
              <a:rPr lang="en-US" dirty="0" smtClean="0">
                <a:solidFill>
                  <a:srgbClr val="000080"/>
                </a:solidFill>
                <a:latin typeface="Courier New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, 	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progressbar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T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</a:p>
          <a:p>
            <a:endParaRPr lang="en-US" dirty="0">
              <a:solidFill>
                <a:srgbClr val="000000"/>
              </a:solidFill>
              <a:latin typeface="Courier New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PTSDisingplot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&lt;-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qgraph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PTSDising</a:t>
            </a:r>
            <a:r>
              <a:rPr lang="en-US" b="1" dirty="0" err="1" smtClean="0">
                <a:solidFill>
                  <a:srgbClr val="000080"/>
                </a:solidFill>
                <a:latin typeface="Courier New"/>
              </a:rPr>
              <a:t>$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weiadj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 smtClean="0">
                <a:solidFill>
                  <a:srgbClr val="8000FF"/>
                </a:solidFill>
                <a:latin typeface="Courier New"/>
              </a:rPr>
              <a:t>layout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L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dirty="0" smtClean="0">
                <a:solidFill>
                  <a:srgbClr val="8000FF"/>
                </a:solidFill>
                <a:latin typeface="Courier New"/>
              </a:rPr>
              <a:t>title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= </a:t>
            </a:r>
            <a:r>
              <a:rPr lang="en-US" dirty="0" smtClean="0">
                <a:solidFill>
                  <a:srgbClr val="808080"/>
                </a:solidFill>
                <a:latin typeface="Courier New"/>
              </a:rPr>
              <a:t>"</a:t>
            </a:r>
            <a:r>
              <a:rPr lang="en-US" dirty="0">
                <a:solidFill>
                  <a:srgbClr val="808080"/>
                </a:solidFill>
                <a:latin typeface="Courier New"/>
              </a:rPr>
              <a:t>Frequency - </a:t>
            </a:r>
            <a:r>
              <a:rPr lang="en-US" dirty="0" err="1">
                <a:solidFill>
                  <a:srgbClr val="808080"/>
                </a:solidFill>
                <a:latin typeface="Courier New"/>
              </a:rPr>
              <a:t>Ising</a:t>
            </a:r>
            <a:r>
              <a:rPr lang="en-US" dirty="0">
                <a:solidFill>
                  <a:srgbClr val="808080"/>
                </a:solidFill>
                <a:latin typeface="Courier New"/>
              </a:rPr>
              <a:t> Model"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vsize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= </a:t>
            </a:r>
            <a:r>
              <a:rPr lang="en-US" dirty="0" smtClean="0">
                <a:solidFill>
                  <a:srgbClr val="FF8000"/>
                </a:solidFill>
                <a:latin typeface="Courier New"/>
              </a:rPr>
              <a:t>8</a:t>
            </a:r>
            <a:r>
              <a:rPr lang="en-US" b="1" dirty="0">
                <a:solidFill>
                  <a:srgbClr val="000080"/>
                </a:solidFill>
                <a:latin typeface="Courier New"/>
              </a:rPr>
              <a:t>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979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smtClean="0"/>
              <a:t>GGM vs</a:t>
            </a:r>
            <a:r>
              <a:rPr lang="de-DE" dirty="0"/>
              <a:t>. </a:t>
            </a:r>
            <a:r>
              <a:rPr lang="de-DE" dirty="0" err="1"/>
              <a:t>Ising</a:t>
            </a:r>
            <a:r>
              <a:rPr lang="de-DE" dirty="0"/>
              <a:t>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6" name="Picture 2" descr="C:\Users\u0097060\Dropbox\DB Shared Folders\Network workshops 2016\Boston\Day 1\Markdown\Figures\combin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943474"/>
            <a:ext cx="4184987" cy="417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0097060\Dropbox\DB Shared Folders\Network workshops 2016\Boston\Day 1\Figures\PTSDis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03" y="1943474"/>
            <a:ext cx="4193466" cy="418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5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Comparison</a:t>
            </a:r>
            <a:r>
              <a:rPr lang="de-DE" dirty="0" smtClean="0"/>
              <a:t> GGM vs. </a:t>
            </a:r>
            <a:r>
              <a:rPr lang="de-DE" dirty="0" err="1" smtClean="0"/>
              <a:t>Ising</a:t>
            </a:r>
            <a:r>
              <a:rPr lang="de-DE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correlate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networks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obtain</a:t>
            </a:r>
            <a:r>
              <a:rPr lang="de-DE" dirty="0" smtClean="0"/>
              <a:t> a </a:t>
            </a:r>
            <a:r>
              <a:rPr lang="de-DE" dirty="0" err="1" smtClean="0"/>
              <a:t>similarity</a:t>
            </a:r>
            <a:r>
              <a:rPr lang="de-DE" dirty="0" smtClean="0"/>
              <a:t> </a:t>
            </a:r>
            <a:r>
              <a:rPr lang="de-DE" dirty="0" err="1" smtClean="0"/>
              <a:t>coefficient</a:t>
            </a:r>
            <a:r>
              <a:rPr lang="de-DE" dirty="0" smtClean="0"/>
              <a:t> (</a:t>
            </a:r>
            <a:r>
              <a:rPr lang="de-DE" dirty="0" err="1" smtClean="0"/>
              <a:t>note</a:t>
            </a:r>
            <a:r>
              <a:rPr lang="de-DE" dirty="0" smtClean="0"/>
              <a:t>: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a "proper" </a:t>
            </a: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en-US" u="sng" dirty="0" smtClean="0"/>
          </a:p>
          <a:p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2626" y="3529716"/>
            <a:ext cx="799914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cor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getWmat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(g3)[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lower.tri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getWmat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g3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))], 	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PTSDising</a:t>
            </a:r>
            <a:r>
              <a:rPr lang="en-US" b="1" dirty="0" err="1" smtClean="0">
                <a:solidFill>
                  <a:srgbClr val="000080"/>
                </a:solidFill>
                <a:latin typeface="Courier New"/>
              </a:rPr>
              <a:t>$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weiadj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lower.tri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PTSDising</a:t>
            </a:r>
            <a:r>
              <a:rPr lang="en-US" b="1" dirty="0" err="1" smtClean="0">
                <a:solidFill>
                  <a:srgbClr val="000080"/>
                </a:solidFill>
                <a:latin typeface="Courier New"/>
              </a:rPr>
              <a:t>$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weiadj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)], 	method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="spearman") #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0.74</a:t>
            </a:r>
          </a:p>
        </p:txBody>
      </p:sp>
    </p:spTree>
    <p:extLst>
      <p:ext uri="{BB962C8B-B14F-4D97-AF65-F5344CB8AC3E}">
        <p14:creationId xmlns:p14="http://schemas.microsoft.com/office/powerpoint/2010/main" val="48432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Comparison</a:t>
            </a:r>
            <a:r>
              <a:rPr lang="de-DE" dirty="0" smtClean="0"/>
              <a:t> GGM vs. </a:t>
            </a:r>
            <a:r>
              <a:rPr lang="de-DE" dirty="0" err="1" smtClean="0"/>
              <a:t>Ising</a:t>
            </a:r>
            <a:r>
              <a:rPr lang="de-DE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Note </a:t>
            </a:r>
            <a:r>
              <a:rPr lang="de-DE" dirty="0" err="1" smtClean="0"/>
              <a:t>that</a:t>
            </a:r>
            <a:r>
              <a:rPr lang="de-DE" dirty="0" smtClean="0"/>
              <a:t> GGM </a:t>
            </a:r>
            <a:r>
              <a:rPr lang="de-DE" dirty="0" err="1" smtClean="0"/>
              <a:t>edges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standardized</a:t>
            </a:r>
            <a:r>
              <a:rPr lang="de-DE" dirty="0" smtClean="0"/>
              <a:t> (-1 </a:t>
            </a:r>
            <a:r>
              <a:rPr lang="de-DE" dirty="0" err="1" smtClean="0"/>
              <a:t>to</a:t>
            </a:r>
            <a:r>
              <a:rPr lang="de-DE" dirty="0" smtClean="0"/>
              <a:t> +1);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Ising</a:t>
            </a:r>
            <a:r>
              <a:rPr lang="de-DE" dirty="0" smtClean="0"/>
              <a:t> Model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en-US" u="sng" dirty="0" smtClean="0"/>
          </a:p>
          <a:p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Ising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,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logistic</a:t>
            </a:r>
            <a:r>
              <a:rPr lang="de-DE" dirty="0" smtClean="0"/>
              <a:t> </a:t>
            </a:r>
            <a:r>
              <a:rPr lang="de-DE" dirty="0" err="1" smtClean="0"/>
              <a:t>regressions</a:t>
            </a:r>
            <a:r>
              <a:rPr lang="de-DE" dirty="0" smtClean="0"/>
              <a:t>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allowed</a:t>
            </a:r>
            <a:r>
              <a:rPr lang="de-DE" dirty="0" smtClean="0"/>
              <a:t> /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GGM,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a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: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GGM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call</a:t>
            </a:r>
            <a:r>
              <a:rPr lang="de-DE" dirty="0" smtClean="0"/>
              <a:t> “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pairwise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r>
              <a:rPr lang="de-DE" dirty="0"/>
              <a:t>“ (e.g.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https://osf.io/nm9cv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p. 13 </a:t>
            </a:r>
            <a:r>
              <a:rPr lang="de-DE" dirty="0" err="1" smtClean="0"/>
              <a:t>bottom</a:t>
            </a:r>
            <a:r>
              <a:rPr lang="de-DE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en-US" u="sng" dirty="0" smtClean="0"/>
          </a:p>
          <a:p>
            <a:pPr>
              <a:buFont typeface="Arial" panose="020B0604020202020204" pitchFamily="34" charset="0"/>
              <a:buChar char="•"/>
            </a:pPr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BC0E-5A83-1A40-ACCB-27CC011796BE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Now</a:t>
            </a:r>
            <a:r>
              <a:rPr lang="nl-NL" dirty="0" smtClean="0"/>
              <a:t> </a:t>
            </a:r>
            <a:r>
              <a:rPr lang="nl-NL" dirty="0" err="1" smtClean="0"/>
              <a:t>it’s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Get </a:t>
            </a:r>
            <a:r>
              <a:rPr lang="nl-NL" dirty="0" err="1" smtClean="0"/>
              <a:t>the</a:t>
            </a:r>
            <a:r>
              <a:rPr lang="nl-NL" dirty="0" smtClean="0"/>
              <a:t> practical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smtClean="0">
                <a:hlinkClick r:id="rId2"/>
              </a:rPr>
              <a:t>www.adelaisvoranu.com/Oldenburg2018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Cor = cor(data)</a:t>
            </a:r>
            <a:endParaRPr lang="nl-NL" dirty="0"/>
          </a:p>
          <a:p>
            <a:pPr marL="0" indent="0">
              <a:buNone/>
            </a:pPr>
            <a:r>
              <a:rPr lang="en-US" dirty="0" err="1" smtClean="0"/>
              <a:t>qgraph</a:t>
            </a:r>
            <a:r>
              <a:rPr lang="en-US" dirty="0" smtClean="0"/>
              <a:t>(</a:t>
            </a:r>
            <a:r>
              <a:rPr lang="en-US" dirty="0" err="1" smtClean="0"/>
              <a:t>Cor</a:t>
            </a:r>
            <a:r>
              <a:rPr lang="en-US" dirty="0" smtClean="0"/>
              <a:t>, </a:t>
            </a:r>
            <a:r>
              <a:rPr lang="en-US" dirty="0"/>
              <a:t>graph = "</a:t>
            </a:r>
            <a:r>
              <a:rPr lang="en-US" dirty="0" err="1"/>
              <a:t>pcor</a:t>
            </a:r>
            <a:r>
              <a:rPr lang="en-US" dirty="0"/>
              <a:t>", layout = "spring", cut = 0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nl-NL" dirty="0" err="1"/>
              <a:t>r</a:t>
            </a:r>
            <a:r>
              <a:rPr lang="nl-NL" dirty="0" err="1" smtClean="0"/>
              <a:t>es</a:t>
            </a:r>
            <a:r>
              <a:rPr lang="nl-NL" dirty="0" smtClean="0"/>
              <a:t> = </a:t>
            </a:r>
            <a:r>
              <a:rPr lang="nl-NL" dirty="0" err="1" smtClean="0"/>
              <a:t>estimateNetwork</a:t>
            </a:r>
            <a:r>
              <a:rPr lang="nl-NL" dirty="0" smtClean="0"/>
              <a:t>(data, default = “</a:t>
            </a:r>
            <a:r>
              <a:rPr lang="nl-NL" dirty="0" err="1" smtClean="0"/>
              <a:t>pcor</a:t>
            </a:r>
            <a:r>
              <a:rPr lang="nl-NL" dirty="0" smtClean="0"/>
              <a:t>”)</a:t>
            </a:r>
          </a:p>
          <a:p>
            <a:pPr marL="0" indent="0">
              <a:buNone/>
            </a:pPr>
            <a:r>
              <a:rPr lang="nl-NL" dirty="0" smtClean="0"/>
              <a:t>plot(</a:t>
            </a:r>
            <a:r>
              <a:rPr lang="nl-NL" dirty="0" err="1" smtClean="0"/>
              <a:t>res</a:t>
            </a:r>
            <a:r>
              <a:rPr lang="nl-NL" dirty="0" smtClean="0"/>
              <a:t>, </a:t>
            </a:r>
            <a:r>
              <a:rPr lang="nl-NL" dirty="0" err="1" smtClean="0"/>
              <a:t>layout</a:t>
            </a:r>
            <a:r>
              <a:rPr lang="nl-NL" dirty="0" smtClean="0"/>
              <a:t> = “spring</a:t>
            </a:r>
            <a:r>
              <a:rPr lang="nl-NL" smtClean="0"/>
              <a:t>”, cut = 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Conditional</a:t>
            </a:r>
            <a:r>
              <a:rPr lang="nl-NL" dirty="0" smtClean="0"/>
              <a:t> </a:t>
            </a:r>
            <a:r>
              <a:rPr lang="nl-NL" dirty="0" err="1" smtClean="0"/>
              <a:t>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31238" y="2761565"/>
            <a:ext cx="1392071" cy="982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16472" y="2729552"/>
            <a:ext cx="1392071" cy="982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58453" y="2811945"/>
            <a:ext cx="1105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Amount</a:t>
            </a:r>
            <a:r>
              <a:rPr lang="nl-NL" dirty="0" smtClean="0"/>
              <a:t> Ice cream </a:t>
            </a:r>
            <a:r>
              <a:rPr lang="nl-NL" dirty="0" err="1" smtClean="0"/>
              <a:t>sold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88121" y="2897706"/>
            <a:ext cx="124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# </a:t>
            </a:r>
            <a:r>
              <a:rPr lang="nl-NL" dirty="0" err="1" smtClean="0"/>
              <a:t>Children</a:t>
            </a:r>
            <a:r>
              <a:rPr lang="nl-NL" dirty="0" smtClean="0"/>
              <a:t> </a:t>
            </a:r>
            <a:r>
              <a:rPr lang="nl-NL" dirty="0" err="1" smtClean="0"/>
              <a:t>drown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6"/>
            <a:endCxn id="5" idx="2"/>
          </p:cNvCxnSpPr>
          <p:nvPr/>
        </p:nvCxnSpPr>
        <p:spPr>
          <a:xfrm flipV="1">
            <a:off x="3223309" y="3220872"/>
            <a:ext cx="2893163" cy="32013"/>
          </a:xfrm>
          <a:prstGeom prst="line">
            <a:avLst/>
          </a:prstGeom>
          <a:ln w="603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875170" y="4715470"/>
            <a:ext cx="1392071" cy="982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18470" y="4774780"/>
            <a:ext cx="1105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Temp</a:t>
            </a:r>
            <a:r>
              <a:rPr lang="en-US" dirty="0" smtClean="0"/>
              <a:t>/</a:t>
            </a:r>
          </a:p>
          <a:p>
            <a:pPr algn="ctr"/>
            <a:r>
              <a:rPr lang="nl-NL" dirty="0" smtClean="0"/>
              <a:t>Sunny </a:t>
            </a:r>
            <a:r>
              <a:rPr lang="nl-NL" dirty="0" err="1" smtClean="0"/>
              <a:t>weather</a:t>
            </a:r>
            <a:endParaRPr lang="nl-NL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27273" y="3744205"/>
            <a:ext cx="1446582" cy="1236552"/>
          </a:xfrm>
          <a:prstGeom prst="line">
            <a:avLst/>
          </a:prstGeom>
          <a:ln w="603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68554" y="3754825"/>
            <a:ext cx="1743079" cy="1251797"/>
          </a:xfrm>
          <a:prstGeom prst="line">
            <a:avLst/>
          </a:prstGeom>
          <a:ln w="603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2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000685"/>
            <a:ext cx="8574087" cy="468671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nl-NL" dirty="0" err="1" smtClean="0"/>
              <a:t>When</a:t>
            </a:r>
            <a:r>
              <a:rPr lang="nl-NL" dirty="0" smtClean="0"/>
              <a:t> we </a:t>
            </a:r>
            <a:r>
              <a:rPr lang="nl-NL" dirty="0" err="1" smtClean="0"/>
              <a:t>relate</a:t>
            </a:r>
            <a:r>
              <a:rPr lang="nl-NL" dirty="0" smtClean="0"/>
              <a:t> 5 variables </a:t>
            </a:r>
            <a:r>
              <a:rPr lang="nl-NL" dirty="0" err="1" smtClean="0"/>
              <a:t>to</a:t>
            </a:r>
            <a:r>
              <a:rPr lang="nl-NL" dirty="0" smtClean="0"/>
              <a:t> say </a:t>
            </a:r>
            <a:r>
              <a:rPr lang="nl-NL" dirty="0" err="1" smtClean="0"/>
              <a:t>depression</a:t>
            </a:r>
            <a:r>
              <a:rPr lang="nl-NL" dirty="0" smtClean="0"/>
              <a:t> </a:t>
            </a:r>
            <a:r>
              <a:rPr lang="nl-NL" dirty="0" err="1" smtClean="0"/>
              <a:t>severity</a:t>
            </a:r>
            <a:r>
              <a:rPr lang="nl-NL" dirty="0" smtClean="0"/>
              <a:t>, we </a:t>
            </a:r>
            <a:r>
              <a:rPr lang="nl-NL" dirty="0" err="1" smtClean="0"/>
              <a:t>can</a:t>
            </a:r>
            <a:r>
              <a:rPr lang="nl-NL" dirty="0" smtClean="0"/>
              <a:t> do </a:t>
            </a:r>
            <a:r>
              <a:rPr lang="nl-NL" dirty="0" err="1" smtClean="0"/>
              <a:t>this</a:t>
            </a:r>
            <a:r>
              <a:rPr lang="nl-NL" dirty="0" smtClean="0"/>
              <a:t> in </a:t>
            </a:r>
            <a:r>
              <a:rPr lang="nl-NL" dirty="0" err="1" smtClean="0"/>
              <a:t>various</a:t>
            </a:r>
            <a:r>
              <a:rPr lang="nl-NL" dirty="0" smtClean="0"/>
              <a:t> </a:t>
            </a:r>
            <a:r>
              <a:rPr lang="nl-NL" dirty="0" err="1" smtClean="0"/>
              <a:t>ways</a:t>
            </a:r>
            <a:r>
              <a:rPr lang="nl-NL" dirty="0" smtClean="0"/>
              <a:t>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nl-NL" dirty="0" smtClean="0"/>
              <a:t>How </a:t>
            </a:r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err="1" smtClean="0"/>
              <a:t>variable</a:t>
            </a:r>
            <a:r>
              <a:rPr lang="nl-NL" dirty="0" smtClean="0"/>
              <a:t> is </a:t>
            </a:r>
            <a:r>
              <a:rPr lang="nl-NL" dirty="0" err="1" smtClean="0"/>
              <a:t>related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depression</a:t>
            </a:r>
            <a:r>
              <a:rPr lang="nl-NL" dirty="0" smtClean="0"/>
              <a:t> </a:t>
            </a:r>
            <a:r>
              <a:rPr lang="nl-NL" dirty="0" err="1" smtClean="0"/>
              <a:t>severity</a:t>
            </a:r>
            <a:r>
              <a:rPr lang="nl-NL" dirty="0" smtClean="0"/>
              <a:t> (</a:t>
            </a:r>
            <a:r>
              <a:rPr lang="nl-NL" b="1" dirty="0" err="1" smtClean="0"/>
              <a:t>correlation</a:t>
            </a:r>
            <a:r>
              <a:rPr lang="nl-NL" dirty="0" smtClean="0"/>
              <a:t>)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nl-NL" dirty="0" smtClean="0"/>
              <a:t>How </a:t>
            </a:r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err="1" smtClean="0"/>
              <a:t>variable</a:t>
            </a:r>
            <a:r>
              <a:rPr lang="nl-NL" dirty="0" smtClean="0"/>
              <a:t> </a:t>
            </a:r>
            <a:r>
              <a:rPr lang="nl-NL" dirty="0" err="1" smtClean="0"/>
              <a:t>predicts</a:t>
            </a:r>
            <a:r>
              <a:rPr lang="nl-NL" dirty="0" smtClean="0"/>
              <a:t> </a:t>
            </a:r>
            <a:r>
              <a:rPr lang="nl-NL" dirty="0" err="1" smtClean="0"/>
              <a:t>depression</a:t>
            </a:r>
            <a:r>
              <a:rPr lang="nl-NL" dirty="0" smtClean="0"/>
              <a:t> </a:t>
            </a:r>
            <a:r>
              <a:rPr lang="nl-NL" dirty="0" err="1" smtClean="0"/>
              <a:t>severity</a:t>
            </a:r>
            <a:r>
              <a:rPr lang="nl-NL" dirty="0" smtClean="0"/>
              <a:t> (</a:t>
            </a:r>
            <a:r>
              <a:rPr lang="nl-NL" b="1" dirty="0" err="1" smtClean="0"/>
              <a:t>regression</a:t>
            </a:r>
            <a:r>
              <a:rPr lang="nl-NL" dirty="0" smtClean="0"/>
              <a:t>)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nl-NL" dirty="0" smtClean="0"/>
              <a:t>How </a:t>
            </a:r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err="1" smtClean="0"/>
              <a:t>variable</a:t>
            </a:r>
            <a:r>
              <a:rPr lang="nl-NL" dirty="0" smtClean="0"/>
              <a:t> </a:t>
            </a:r>
            <a:r>
              <a:rPr lang="en-US" i="1" u="sng" dirty="0" smtClean="0"/>
              <a:t>uniquely</a:t>
            </a:r>
            <a:r>
              <a:rPr lang="nl-NL" b="1" dirty="0" smtClean="0"/>
              <a:t> </a:t>
            </a:r>
            <a:r>
              <a:rPr lang="nl-NL" dirty="0" err="1" smtClean="0"/>
              <a:t>predicts</a:t>
            </a:r>
            <a:r>
              <a:rPr lang="nl-NL" dirty="0" smtClean="0"/>
              <a:t> </a:t>
            </a:r>
            <a:r>
              <a:rPr lang="nl-NL" dirty="0" err="1" smtClean="0"/>
              <a:t>depression</a:t>
            </a:r>
            <a:r>
              <a:rPr lang="nl-NL" dirty="0" smtClean="0"/>
              <a:t> </a:t>
            </a:r>
            <a:r>
              <a:rPr lang="nl-NL" dirty="0" err="1" smtClean="0"/>
              <a:t>severity</a:t>
            </a:r>
            <a:r>
              <a:rPr lang="nl-NL" dirty="0" smtClean="0"/>
              <a:t> (</a:t>
            </a:r>
            <a:r>
              <a:rPr lang="nl-NL" b="1" dirty="0" smtClean="0"/>
              <a:t>multiple </a:t>
            </a:r>
            <a:r>
              <a:rPr lang="nl-NL" b="1" dirty="0" err="1" smtClean="0"/>
              <a:t>regression</a:t>
            </a:r>
            <a:r>
              <a:rPr lang="nl-NL" dirty="0" smtClean="0"/>
              <a:t>)</a:t>
            </a:r>
            <a:endParaRPr lang="nl-NL" dirty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de-DE" dirty="0"/>
              <a:t>In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psychometrics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interested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last, also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b="1" dirty="0" err="1"/>
              <a:t>conditional</a:t>
            </a:r>
            <a:r>
              <a:rPr lang="de-DE" b="1" dirty="0"/>
              <a:t> </a:t>
            </a:r>
            <a:r>
              <a:rPr lang="de-DE" b="1" dirty="0" err="1"/>
              <a:t>independence</a:t>
            </a:r>
            <a:r>
              <a:rPr lang="de-DE" b="1" dirty="0"/>
              <a:t> </a:t>
            </a:r>
            <a:r>
              <a:rPr lang="de-DE" b="1" dirty="0" err="1"/>
              <a:t>relationships</a:t>
            </a:r>
            <a:r>
              <a:rPr lang="en-US" dirty="0"/>
              <a:t>: we want to know how symptoms A and B are related </a:t>
            </a:r>
            <a:r>
              <a:rPr lang="en-US" i="1" dirty="0"/>
              <a:t>after controlling for all other </a:t>
            </a:r>
            <a:r>
              <a:rPr lang="en-US" i="1" dirty="0" smtClean="0"/>
              <a:t>symptoms</a:t>
            </a:r>
            <a:endParaRPr lang="nl-NL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Different types of relationships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813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ctrum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45034E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11459</TotalTime>
  <Words>3050</Words>
  <Application>Microsoft Office PowerPoint</Application>
  <PresentationFormat>On-screen Show (4:3)</PresentationFormat>
  <Paragraphs>495</Paragraphs>
  <Slides>75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Calibri</vt:lpstr>
      <vt:lpstr>Corbel</vt:lpstr>
      <vt:lpstr>Courier New</vt:lpstr>
      <vt:lpstr>Wingdings</vt:lpstr>
      <vt:lpstr>Spectrum</vt:lpstr>
      <vt:lpstr>Network Modeling for Psychological  (and Attitudinal) Data</vt:lpstr>
      <vt:lpstr>PowerPoint Presentation</vt:lpstr>
      <vt:lpstr>PowerPoint Presentation</vt:lpstr>
      <vt:lpstr>When to estimate</vt:lpstr>
      <vt:lpstr>PowerPoint Presentation</vt:lpstr>
      <vt:lpstr>PowerPoint Presentation</vt:lpstr>
      <vt:lpstr>Conditional Independence</vt:lpstr>
      <vt:lpstr>Conditional independence</vt:lpstr>
      <vt:lpstr>PowerPoint Presentation</vt:lpstr>
      <vt:lpstr>Does type of relationship matter?</vt:lpstr>
      <vt:lpstr>Conditional independence</vt:lpstr>
      <vt:lpstr>PowerPoint Presentation</vt:lpstr>
      <vt:lpstr>Pairwise Markov Random Fields</vt:lpstr>
      <vt:lpstr>Conditional independence relationships</vt:lpstr>
      <vt:lpstr>Conditional independence relationships</vt:lpstr>
      <vt:lpstr>PMRFs can be found everywhere!</vt:lpstr>
      <vt:lpstr>Pairwise Markov Random Fields</vt:lpstr>
      <vt:lpstr>PowerPoint Presentation</vt:lpstr>
      <vt:lpstr>Ising Model = multiple logistic regressions</vt:lpstr>
      <vt:lpstr>Multiple logistic regression</vt:lpstr>
      <vt:lpstr>Multiple logistic regression</vt:lpstr>
      <vt:lpstr>Ising Model</vt:lpstr>
      <vt:lpstr>PowerPoint Presentation</vt:lpstr>
      <vt:lpstr>Gaussian Graphical Model</vt:lpstr>
      <vt:lpstr>GGM = multiple linear regressions</vt:lpstr>
      <vt:lpstr>GGM – Latent variable model</vt:lpstr>
      <vt:lpstr>What is my data is…</vt:lpstr>
      <vt:lpstr>PowerPoint Presentation</vt:lpstr>
      <vt:lpstr>What is the problem?</vt:lpstr>
      <vt:lpstr>Thresholding</vt:lpstr>
      <vt:lpstr>Regularisation</vt:lpstr>
      <vt:lpstr>Be aware</vt:lpstr>
      <vt:lpstr>Regularising the Ising Model</vt:lpstr>
      <vt:lpstr>Regularisation for the GGM</vt:lpstr>
      <vt:lpstr>Regularisation summary </vt:lpstr>
      <vt:lpstr>PowerPoint Presentation</vt:lpstr>
      <vt:lpstr>Regularisation tutorial paper</vt:lpstr>
      <vt:lpstr>Regularisation tutorial paper</vt:lpstr>
      <vt:lpstr>Regularisation tutorial paper</vt:lpstr>
      <vt:lpstr>Summary</vt:lpstr>
      <vt:lpstr>Overview</vt:lpstr>
      <vt:lpstr>Break</vt:lpstr>
      <vt:lpstr>PowerPoint Presentation</vt:lpstr>
      <vt:lpstr>PowerPoint Presentation</vt:lpstr>
      <vt:lpstr>Important R-packages</vt:lpstr>
      <vt:lpstr>Visualisation in qgraph</vt:lpstr>
      <vt:lpstr>Visualisation in qgraph</vt:lpstr>
      <vt:lpstr>Note about visual interpretation</vt:lpstr>
      <vt:lpstr>Estimating networks in R</vt:lpstr>
      <vt:lpstr>Data preparation</vt:lpstr>
      <vt:lpstr>Data preparation</vt:lpstr>
      <vt:lpstr>Data preparation</vt:lpstr>
      <vt:lpstr>Correlation network</vt:lpstr>
      <vt:lpstr>Correlation network</vt:lpstr>
      <vt:lpstr>Correlation network</vt:lpstr>
      <vt:lpstr>Correlation network</vt:lpstr>
      <vt:lpstr>Correlation network</vt:lpstr>
      <vt:lpstr>Correlation network</vt:lpstr>
      <vt:lpstr>Partial correlation network</vt:lpstr>
      <vt:lpstr>Partial correlation network</vt:lpstr>
      <vt:lpstr>Regularised Graphical Gaussian Model</vt:lpstr>
      <vt:lpstr>Regularised Graphical Gaussian Model</vt:lpstr>
      <vt:lpstr>Regularised Graphical Gaussian Model</vt:lpstr>
      <vt:lpstr>Weights matrix</vt:lpstr>
      <vt:lpstr>Regularised Graphical Gaussian Model</vt:lpstr>
      <vt:lpstr>Matrix comparison</vt:lpstr>
      <vt:lpstr>Plot all together</vt:lpstr>
      <vt:lpstr>PowerPoint Presentation</vt:lpstr>
      <vt:lpstr>Regularised network: Ising Model</vt:lpstr>
      <vt:lpstr>Regularised network: Ising Model</vt:lpstr>
      <vt:lpstr>Comparison GGM vs. Ising Model</vt:lpstr>
      <vt:lpstr>Comparison GGM vs. Ising Model</vt:lpstr>
      <vt:lpstr>Comparison GGM vs. Ising Model</vt:lpstr>
      <vt:lpstr>Missing data</vt:lpstr>
      <vt:lpstr>Now it’s your turn!</vt:lpstr>
    </vt:vector>
  </TitlesOfParts>
  <Company>UvA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Modeling for Psychological (and Attitudinal) Data</dc:title>
  <dc:creator>Adela Isvoranu</dc:creator>
  <cp:lastModifiedBy>P. Tio</cp:lastModifiedBy>
  <cp:revision>179</cp:revision>
  <dcterms:created xsi:type="dcterms:W3CDTF">2017-12-13T15:23:42Z</dcterms:created>
  <dcterms:modified xsi:type="dcterms:W3CDTF">2018-01-11T11:33:06Z</dcterms:modified>
</cp:coreProperties>
</file>