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5" r:id="rId1"/>
  </p:sldMasterIdLst>
  <p:notesMasterIdLst>
    <p:notesMasterId r:id="rId113"/>
  </p:notesMasterIdLst>
  <p:sldIdLst>
    <p:sldId id="256" r:id="rId2"/>
    <p:sldId id="258" r:id="rId3"/>
    <p:sldId id="259" r:id="rId4"/>
    <p:sldId id="257" r:id="rId5"/>
    <p:sldId id="260" r:id="rId6"/>
    <p:sldId id="261" r:id="rId7"/>
    <p:sldId id="263" r:id="rId8"/>
    <p:sldId id="412" r:id="rId9"/>
    <p:sldId id="265" r:id="rId10"/>
    <p:sldId id="413" r:id="rId11"/>
    <p:sldId id="273" r:id="rId12"/>
    <p:sldId id="346" r:id="rId13"/>
    <p:sldId id="348" r:id="rId14"/>
    <p:sldId id="280" r:id="rId15"/>
    <p:sldId id="414" r:id="rId16"/>
    <p:sldId id="370" r:id="rId17"/>
    <p:sldId id="407" r:id="rId18"/>
    <p:sldId id="373" r:id="rId19"/>
    <p:sldId id="419" r:id="rId20"/>
    <p:sldId id="420" r:id="rId21"/>
    <p:sldId id="374" r:id="rId22"/>
    <p:sldId id="375" r:id="rId23"/>
    <p:sldId id="379" r:id="rId24"/>
    <p:sldId id="380" r:id="rId25"/>
    <p:sldId id="381" r:id="rId26"/>
    <p:sldId id="421" r:id="rId27"/>
    <p:sldId id="408" r:id="rId28"/>
    <p:sldId id="409" r:id="rId29"/>
    <p:sldId id="410" r:id="rId30"/>
    <p:sldId id="411" r:id="rId31"/>
    <p:sldId id="382" r:id="rId32"/>
    <p:sldId id="415" r:id="rId33"/>
    <p:sldId id="277" r:id="rId34"/>
    <p:sldId id="267" r:id="rId35"/>
    <p:sldId id="268" r:id="rId36"/>
    <p:sldId id="323" r:id="rId37"/>
    <p:sldId id="275" r:id="rId38"/>
    <p:sldId id="276" r:id="rId39"/>
    <p:sldId id="282" r:id="rId40"/>
    <p:sldId id="423" r:id="rId41"/>
    <p:sldId id="416" r:id="rId42"/>
    <p:sldId id="295" r:id="rId43"/>
    <p:sldId id="296" r:id="rId44"/>
    <p:sldId id="297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417" r:id="rId54"/>
    <p:sldId id="307" r:id="rId55"/>
    <p:sldId id="308" r:id="rId56"/>
    <p:sldId id="309" r:id="rId57"/>
    <p:sldId id="310" r:id="rId58"/>
    <p:sldId id="312" r:id="rId59"/>
    <p:sldId id="313" r:id="rId60"/>
    <p:sldId id="314" r:id="rId61"/>
    <p:sldId id="315" r:id="rId62"/>
    <p:sldId id="363" r:id="rId63"/>
    <p:sldId id="365" r:id="rId64"/>
    <p:sldId id="366" r:id="rId65"/>
    <p:sldId id="364" r:id="rId66"/>
    <p:sldId id="316" r:id="rId67"/>
    <p:sldId id="317" r:id="rId68"/>
    <p:sldId id="318" r:id="rId69"/>
    <p:sldId id="319" r:id="rId70"/>
    <p:sldId id="320" r:id="rId71"/>
    <p:sldId id="283" r:id="rId72"/>
    <p:sldId id="418" r:id="rId73"/>
    <p:sldId id="284" r:id="rId74"/>
    <p:sldId id="344" r:id="rId75"/>
    <p:sldId id="286" r:id="rId76"/>
    <p:sldId id="287" r:id="rId77"/>
    <p:sldId id="289" r:id="rId78"/>
    <p:sldId id="290" r:id="rId79"/>
    <p:sldId id="368" r:id="rId80"/>
    <p:sldId id="324" r:id="rId81"/>
    <p:sldId id="356" r:id="rId82"/>
    <p:sldId id="357" r:id="rId83"/>
    <p:sldId id="358" r:id="rId84"/>
    <p:sldId id="359" r:id="rId85"/>
    <p:sldId id="362" r:id="rId86"/>
    <p:sldId id="361" r:id="rId87"/>
    <p:sldId id="367" r:id="rId88"/>
    <p:sldId id="293" r:id="rId89"/>
    <p:sldId id="369" r:id="rId90"/>
    <p:sldId id="422" r:id="rId91"/>
    <p:sldId id="321" r:id="rId92"/>
    <p:sldId id="387" r:id="rId93"/>
    <p:sldId id="322" r:id="rId94"/>
    <p:sldId id="388" r:id="rId95"/>
    <p:sldId id="389" r:id="rId96"/>
    <p:sldId id="390" r:id="rId97"/>
    <p:sldId id="392" r:id="rId98"/>
    <p:sldId id="393" r:id="rId99"/>
    <p:sldId id="394" r:id="rId100"/>
    <p:sldId id="395" r:id="rId101"/>
    <p:sldId id="396" r:id="rId102"/>
    <p:sldId id="397" r:id="rId103"/>
    <p:sldId id="398" r:id="rId104"/>
    <p:sldId id="399" r:id="rId105"/>
    <p:sldId id="400" r:id="rId106"/>
    <p:sldId id="401" r:id="rId107"/>
    <p:sldId id="402" r:id="rId108"/>
    <p:sldId id="403" r:id="rId109"/>
    <p:sldId id="404" r:id="rId110"/>
    <p:sldId id="405" r:id="rId111"/>
    <p:sldId id="406" r:id="rId1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76">
          <p15:clr>
            <a:srgbClr val="A4A3A4"/>
          </p15:clr>
        </p15:guide>
        <p15:guide id="2" pos="1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4646"/>
    <a:srgbClr val="F4B07B"/>
    <a:srgbClr val="EFAB77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114"/>
    <p:restoredTop sz="71664"/>
  </p:normalViewPr>
  <p:slideViewPr>
    <p:cSldViewPr snapToGrid="0" snapToObjects="1" showGuides="1">
      <p:cViewPr varScale="1">
        <p:scale>
          <a:sx n="60" d="100"/>
          <a:sy n="60" d="100"/>
        </p:scale>
        <p:origin x="784" y="184"/>
      </p:cViewPr>
      <p:guideLst>
        <p:guide orient="horz" pos="1176"/>
        <p:guide pos="17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slide" Target="slides/slide109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notesMaster" Target="notesMasters/notesMaster1.xml"/><Relationship Id="rId114" Type="http://schemas.openxmlformats.org/officeDocument/2006/relationships/presProps" Target="presProps.xml"/><Relationship Id="rId115" Type="http://schemas.openxmlformats.org/officeDocument/2006/relationships/viewProps" Target="viewProps.xml"/><Relationship Id="rId116" Type="http://schemas.openxmlformats.org/officeDocument/2006/relationships/theme" Target="theme/theme1.xml"/><Relationship Id="rId11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1BC4C-504F-3545-92DA-55E871770CCA}" type="datetimeFigureOut">
              <a:rPr lang="en-US" smtClean="0"/>
              <a:t>1/10/18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FCA21-358F-AC47-AB97-F4303E561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84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0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04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66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76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3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04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="1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58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208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24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94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55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47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757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b="0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919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="0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58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="0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44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09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66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03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783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970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82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58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640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836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39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680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986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916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383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826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089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38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601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70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262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24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188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174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816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21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786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540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07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sz="12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543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379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355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948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374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526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539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541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598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85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35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38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b="1" dirty="0" smtClean="0"/>
              <a:t>DSM network</a:t>
            </a:r>
            <a:r>
              <a:rPr lang="en-US" b="1" baseline="0" dirty="0" smtClean="0"/>
              <a:t>: depression and anxiety</a:t>
            </a:r>
            <a:r>
              <a:rPr lang="en-US" baseline="0" dirty="0" smtClean="0"/>
              <a:t>. 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The </a:t>
            </a:r>
            <a:r>
              <a:rPr lang="en-US" b="1" baseline="0" dirty="0" smtClean="0"/>
              <a:t>node strength or degree showed that the item “insomnia” </a:t>
            </a:r>
            <a:r>
              <a:rPr lang="en-US" baseline="0" dirty="0" smtClean="0"/>
              <a:t>was the highest central node in this network, which makes a lot of sense because this is a very important problem people suffering from depression and anxiety have.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47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63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78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873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81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3096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6930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0269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0544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B9C0F0-4277-3F46-A614-A4DC2EFA1CA1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02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4605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719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2390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9498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069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0561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2240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2355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6400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6804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07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69901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6881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1028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705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4222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324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231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9335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93592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5754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78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252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8011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023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0108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8208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9911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2733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FCA21-358F-AC47-AB97-F4303E561454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06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E8E1-483F-F44A-B1D8-1F76C30DB018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E8E1-483F-F44A-B1D8-1F76C30DB018}" type="datetimeFigureOut">
              <a:rPr lang="en-US" smtClean="0"/>
              <a:t>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D287-4C29-A74A-949A-274B08527047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E8E1-483F-F44A-B1D8-1F76C30DB018}" type="datetimeFigureOut">
              <a:rPr lang="en-US" smtClean="0"/>
              <a:t>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D287-4C29-A74A-949A-274B08527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E8E1-483F-F44A-B1D8-1F76C30DB018}" type="datetimeFigureOut">
              <a:rPr lang="en-US" smtClean="0"/>
              <a:t>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D287-4C29-A74A-949A-274B08527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E8E1-483F-F44A-B1D8-1F76C30DB018}" type="datetimeFigureOut">
              <a:rPr lang="en-US" smtClean="0"/>
              <a:t>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D287-4C29-A74A-949A-274B0852704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E8E1-483F-F44A-B1D8-1F76C30DB018}" type="datetimeFigureOut">
              <a:rPr lang="en-US" smtClean="0"/>
              <a:t>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D287-4C29-A74A-949A-274B0852704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E8E1-483F-F44A-B1D8-1F76C30DB018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D287-4C29-A74A-949A-274B08527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E8E1-483F-F44A-B1D8-1F76C30DB018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D287-4C29-A74A-949A-274B08527047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E8E1-483F-F44A-B1D8-1F76C30DB018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D287-4C29-A74A-949A-274B08527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E8E1-483F-F44A-B1D8-1F76C30DB018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D287-4C29-A74A-949A-274B085270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E8E1-483F-F44A-B1D8-1F76C30DB018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D287-4C29-A74A-949A-274B08527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x-none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E8E1-483F-F44A-B1D8-1F76C30DB018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D287-4C29-A74A-949A-274B085270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E8E1-483F-F44A-B1D8-1F76C30DB018}" type="datetimeFigureOut">
              <a:rPr lang="en-US" smtClean="0"/>
              <a:t>1/10/18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D287-4C29-A74A-949A-274B08527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E8E1-483F-F44A-B1D8-1F76C30DB018}" type="datetimeFigureOut">
              <a:rPr lang="en-US" smtClean="0"/>
              <a:t>1/10/18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D287-4C29-A74A-949A-274B08527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E8E1-483F-F44A-B1D8-1F76C30DB018}" type="datetimeFigureOut">
              <a:rPr lang="en-US" smtClean="0"/>
              <a:t>1/10/18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D287-4C29-A74A-949A-274B08527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E8E1-483F-F44A-B1D8-1F76C30DB018}" type="datetimeFigureOut">
              <a:rPr lang="en-US" smtClean="0"/>
              <a:t>1/10/18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D287-4C29-A74A-949A-274B08527047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981E8E1-483F-F44A-B1D8-1F76C30DB018}" type="datetimeFigureOut">
              <a:rPr lang="en-US" smtClean="0"/>
              <a:t>1/10/18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C49D287-4C29-A74A-949A-274B0852704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66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67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6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69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70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72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7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achaepskamp.com/files/BFI.pdf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vax.herokuapp.com/game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8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7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1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2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4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8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9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0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gi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6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jasp-stats.org/" TargetMode="External"/><Relationship Id="rId4" Type="http://schemas.openxmlformats.org/officeDocument/2006/relationships/hyperlink" Target="http://psychosystems.org/wp-content/uploads/2017/08/Screen-Shot-2017-08-29-at-09.24.44.png" TargetMode="External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8.gi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tif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043" y="555682"/>
            <a:ext cx="8379344" cy="1088136"/>
          </a:xfrm>
          <a:solidFill>
            <a:srgbClr val="464646"/>
          </a:solidFill>
        </p:spPr>
        <p:txBody>
          <a:bodyPr>
            <a:noAutofit/>
          </a:bodyPr>
          <a:lstStyle/>
          <a:p>
            <a:pPr algn="ctr"/>
            <a:r>
              <a:rPr lang="en-US" sz="3600" dirty="0"/>
              <a:t>Network Modeling for Psychological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(</a:t>
            </a:r>
            <a:r>
              <a:rPr lang="en-US" sz="3600" dirty="0"/>
              <a:t>and Attitudinal)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1809" y="1532427"/>
            <a:ext cx="8379344" cy="484632"/>
          </a:xfrm>
        </p:spPr>
        <p:txBody>
          <a:bodyPr/>
          <a:lstStyle/>
          <a:p>
            <a:pPr algn="ctr"/>
            <a:r>
              <a:rPr lang="en-US" dirty="0" smtClean="0"/>
              <a:t>11/01/2017 – 12/01/2017 Oldenburg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7045" y="3765901"/>
            <a:ext cx="8394107" cy="1799780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algn="ctr"/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algn="ctr"/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algn="ctr"/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Adela Isvoranu &amp;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Pia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Tio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algn="ctr"/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  <a:p>
            <a:pPr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http://www.adelaisvoranu.com/Oldenburg2018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393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4163" y="2002931"/>
            <a:ext cx="8574087" cy="4364616"/>
          </a:xfrm>
        </p:spPr>
        <p:txBody>
          <a:bodyPr>
            <a:normAutofit fontScale="92500" lnSpcReduction="10000"/>
          </a:bodyPr>
          <a:lstStyle/>
          <a:p>
            <a:pPr indent="-438150" algn="ctr"/>
            <a:r>
              <a:rPr lang="en-US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Introduction and Theoretical Foundation of Network Analysis 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Part 1</a:t>
            </a:r>
            <a:r>
              <a:rPr lang="en-US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Complexity &amp; the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etwork theory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2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What are psychological constructs?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3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Analogies to other fields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4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. Nomenclature &amp; concepts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5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Social network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nalysis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6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Network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psychometrics</a:t>
            </a:r>
          </a:p>
          <a:p>
            <a:pPr marL="800100" indent="-261938">
              <a:buFont typeface="Arial" charset="0"/>
              <a:buChar char="•"/>
            </a:pPr>
            <a:endParaRPr lang="en-US" sz="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95350" indent="-439738"/>
            <a:r>
              <a:rPr lang="en-US" b="1" u="sng" dirty="0" smtClean="0">
                <a:solidFill>
                  <a:schemeClr val="bg1">
                    <a:lumMod val="75000"/>
                  </a:schemeClr>
                </a:solidFill>
              </a:rPr>
              <a:t>Drawing Networks in R &amp; Practical Session</a:t>
            </a:r>
            <a:endParaRPr lang="en-US" b="1" u="sng" dirty="0">
              <a:solidFill>
                <a:schemeClr val="bg1">
                  <a:lumMod val="75000"/>
                </a:schemeClr>
              </a:solidFill>
            </a:endParaRPr>
          </a:p>
          <a:p>
            <a:pPr marL="538162" indent="0">
              <a:buNone/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Morning Session Overview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0375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Weights matrices </a:t>
            </a:r>
            <a:endParaRPr lang="en-US" sz="3200" b="1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Read in R (for tab delimited use </a:t>
            </a:r>
            <a:r>
              <a:rPr lang="en-US" sz="2200" dirty="0" err="1" smtClean="0">
                <a:latin typeface="Courier" charset="0"/>
                <a:ea typeface="Courier" charset="0"/>
                <a:cs typeface="Courier" charset="0"/>
              </a:rPr>
              <a:t>read.table</a:t>
            </a:r>
            <a:r>
              <a:rPr lang="en-US" sz="2200" dirty="0" smtClean="0">
                <a:latin typeface="Courier" charset="0"/>
                <a:ea typeface="Courier" charset="0"/>
                <a:cs typeface="Courier" charset="0"/>
              </a:rPr>
              <a:t>() 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de-DE" sz="20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BA5963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pt-BR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91" y="2717799"/>
            <a:ext cx="6053138" cy="370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Weighted graphs</a:t>
            </a:r>
            <a:endParaRPr lang="en-US" sz="3200" b="1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800" dirty="0"/>
              <a:t>Specify edge weights to make a graph </a:t>
            </a:r>
            <a:r>
              <a:rPr lang="en-US" sz="2800" dirty="0" smtClean="0"/>
              <a:t>weighted</a:t>
            </a:r>
            <a:endParaRPr lang="en-US" sz="2800" dirty="0"/>
          </a:p>
          <a:p>
            <a:pPr lvl="1">
              <a:buFont typeface="Arial" charset="0"/>
              <a:buChar char="•"/>
            </a:pPr>
            <a:r>
              <a:rPr lang="en-US" sz="2800" dirty="0" smtClean="0"/>
              <a:t>In </a:t>
            </a:r>
            <a:r>
              <a:rPr lang="en-US" sz="2800" dirty="0"/>
              <a:t>a weights matrix: simply specify other values than only </a:t>
            </a:r>
            <a:r>
              <a:rPr lang="en-US" sz="2800" dirty="0" smtClean="0"/>
              <a:t>zeros </a:t>
            </a:r>
            <a:r>
              <a:rPr lang="en-US" sz="2800" dirty="0"/>
              <a:t>and ones </a:t>
            </a:r>
          </a:p>
          <a:p>
            <a:pPr>
              <a:buFont typeface="Arial" charset="0"/>
              <a:buChar char="•"/>
            </a:pPr>
            <a:r>
              <a:rPr lang="en-US" sz="2800" dirty="0"/>
              <a:t>An edge </a:t>
            </a:r>
            <a:r>
              <a:rPr lang="en-US" sz="2800" dirty="0" smtClean="0"/>
              <a:t>weight </a:t>
            </a:r>
            <a:r>
              <a:rPr lang="en-US" sz="2800" dirty="0"/>
              <a:t>of 0 indicates no connection </a:t>
            </a:r>
          </a:p>
          <a:p>
            <a:pPr>
              <a:buFont typeface="Arial" charset="0"/>
              <a:buChar char="•"/>
            </a:pPr>
            <a:r>
              <a:rPr lang="en-US" sz="2800" dirty="0"/>
              <a:t>Positive and negative edge weights must be comparable in strength </a:t>
            </a:r>
          </a:p>
        </p:txBody>
      </p:sp>
    </p:spTree>
    <p:extLst>
      <p:ext uri="{BB962C8B-B14F-4D97-AF65-F5344CB8AC3E}">
        <p14:creationId xmlns:p14="http://schemas.microsoft.com/office/powerpoint/2010/main" val="13978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Weighted graphs</a:t>
            </a:r>
            <a:endParaRPr lang="en-US" sz="3200" b="1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102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0"/>
          <a:stretch/>
        </p:blipFill>
        <p:spPr>
          <a:xfrm>
            <a:off x="383901" y="1906732"/>
            <a:ext cx="8294734" cy="465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7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Weighted graphs</a:t>
            </a:r>
            <a:endParaRPr lang="en-US" sz="3200" b="1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103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92" y="1890403"/>
            <a:ext cx="8267225" cy="472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Weighted graphs</a:t>
            </a:r>
            <a:endParaRPr lang="en-US" sz="3200" b="1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104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93" y="1906732"/>
            <a:ext cx="7733166" cy="472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Weighted graphs</a:t>
            </a:r>
            <a:endParaRPr lang="en-US" sz="3200" b="1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105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800" dirty="0"/>
              <a:t>Under the default coloring scheme, positive edge weights (here correlations) are shown as green (colorblind theme: blue) edges and negative edge weights as red. </a:t>
            </a:r>
          </a:p>
          <a:p>
            <a:pPr>
              <a:buFont typeface="Arial" charset="0"/>
              <a:buChar char="•"/>
            </a:pPr>
            <a:r>
              <a:rPr lang="en-US" sz="2800" dirty="0"/>
              <a:t>An edge weight of 0 is omitted. The wider and more colorful an edge the stronger the edge weight. </a:t>
            </a:r>
          </a:p>
        </p:txBody>
      </p:sp>
    </p:spTree>
    <p:extLst>
      <p:ext uri="{BB962C8B-B14F-4D97-AF65-F5344CB8AC3E}">
        <p14:creationId xmlns:p14="http://schemas.microsoft.com/office/powerpoint/2010/main" val="61513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Weighted graphs</a:t>
            </a:r>
            <a:endParaRPr lang="en-US" sz="3200" b="1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106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</a:pPr>
            <a:r>
              <a:rPr lang="en-US" sz="2800" dirty="0"/>
              <a:t>To interpret </a:t>
            </a:r>
            <a:r>
              <a:rPr lang="en-US" sz="2800" b="1" dirty="0" err="1"/>
              <a:t>qgraph</a:t>
            </a:r>
            <a:r>
              <a:rPr lang="en-US" sz="2800" b="1" dirty="0"/>
              <a:t> </a:t>
            </a:r>
            <a:r>
              <a:rPr lang="en-US" sz="2800" dirty="0"/>
              <a:t>networks, three values need to be known: </a:t>
            </a:r>
          </a:p>
          <a:p>
            <a:pPr lvl="1">
              <a:buFont typeface="Arial" charset="0"/>
              <a:buChar char="•"/>
            </a:pPr>
            <a:r>
              <a:rPr lang="en-US" sz="2800" b="1" dirty="0" smtClean="0"/>
              <a:t>Minimum</a:t>
            </a:r>
            <a:r>
              <a:rPr lang="en-US" sz="2800" dirty="0" smtClean="0"/>
              <a:t>: </a:t>
            </a:r>
            <a:r>
              <a:rPr lang="en-US" sz="2800" dirty="0"/>
              <a:t>Edges with absolute weights under this value are omitted </a:t>
            </a:r>
            <a:r>
              <a:rPr lang="en-US" sz="2800" dirty="0" smtClean="0"/>
              <a:t> </a:t>
            </a:r>
            <a:endParaRPr lang="en-US" sz="2800" dirty="0"/>
          </a:p>
          <a:p>
            <a:pPr lvl="1">
              <a:buFont typeface="Arial" charset="0"/>
              <a:buChar char="•"/>
            </a:pPr>
            <a:r>
              <a:rPr lang="en-US" sz="2800" b="1" dirty="0" smtClean="0"/>
              <a:t>Cut</a:t>
            </a:r>
            <a:r>
              <a:rPr lang="en-US" sz="2800" dirty="0" smtClean="0"/>
              <a:t>: </a:t>
            </a:r>
            <a:r>
              <a:rPr lang="en-US" sz="2800" dirty="0"/>
              <a:t>If specified, splits scaling of width and color </a:t>
            </a:r>
            <a:endParaRPr lang="en-US" sz="2800" dirty="0" smtClean="0"/>
          </a:p>
          <a:p>
            <a:pPr lvl="1">
              <a:buFont typeface="Arial" charset="0"/>
              <a:buChar char="•"/>
            </a:pPr>
            <a:r>
              <a:rPr lang="en-US" sz="2800" b="1" dirty="0" smtClean="0"/>
              <a:t>Maximum</a:t>
            </a:r>
            <a:r>
              <a:rPr lang="en-US" sz="2800" dirty="0" smtClean="0"/>
              <a:t>: </a:t>
            </a:r>
            <a:r>
              <a:rPr lang="en-US" sz="2800" dirty="0"/>
              <a:t>If set, edge width and color scale such that an edge with this value would be the widest and most colorful </a:t>
            </a:r>
            <a:r>
              <a:rPr lang="en-US" sz="2800" dirty="0" smtClean="0"/>
              <a:t> </a:t>
            </a:r>
          </a:p>
          <a:p>
            <a:pPr lvl="1">
              <a:buFont typeface="Arial" charset="0"/>
              <a:buChar char="•"/>
            </a:pPr>
            <a:endParaRPr lang="en-US" sz="2800" dirty="0" smtClean="0"/>
          </a:p>
          <a:p>
            <a:pPr marL="457200" lvl="1" indent="0" algn="ctr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Maximum </a:t>
            </a:r>
            <a:r>
              <a:rPr lang="en-US" sz="2800" b="1" dirty="0">
                <a:solidFill>
                  <a:srgbClr val="FF0000"/>
                </a:solidFill>
              </a:rPr>
              <a:t>must be set to make graphs comparable! </a:t>
            </a:r>
          </a:p>
          <a:p>
            <a:pPr lvl="1">
              <a:buFont typeface="Arial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492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Layout modes </a:t>
            </a:r>
            <a:endParaRPr lang="en-US" sz="3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107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placement of the nodes is specified with the 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layout</a:t>
            </a:r>
            <a:r>
              <a:rPr lang="en-US" sz="2000" dirty="0"/>
              <a:t> argument in 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qgraph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() 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This </a:t>
            </a:r>
            <a:r>
              <a:rPr lang="en-US" sz="2000" dirty="0"/>
              <a:t>can be a </a:t>
            </a:r>
            <a:r>
              <a:rPr lang="en-US" sz="2000" i="1" dirty="0"/>
              <a:t>n </a:t>
            </a:r>
            <a:r>
              <a:rPr lang="en-US" sz="2000" dirty="0"/>
              <a:t>by 2 matrix indicating the </a:t>
            </a:r>
            <a:r>
              <a:rPr lang="en-US" sz="2000" i="1" dirty="0"/>
              <a:t>x </a:t>
            </a:r>
            <a:r>
              <a:rPr lang="en-US" sz="2000" dirty="0"/>
              <a:t>and </a:t>
            </a:r>
            <a:r>
              <a:rPr lang="en-US" sz="2000" i="1" dirty="0"/>
              <a:t>y </a:t>
            </a:r>
            <a:r>
              <a:rPr lang="en-US" sz="2000" dirty="0"/>
              <a:t>position of each node </a:t>
            </a:r>
            <a:endParaRPr lang="en-US" sz="2000" dirty="0" smtClean="0"/>
          </a:p>
          <a:p>
            <a:pPr>
              <a:buFont typeface="Arial" charset="0"/>
              <a:buChar char="•"/>
            </a:pPr>
            <a:r>
              <a:rPr lang="en-US" sz="2000" dirty="0" smtClean="0">
                <a:latin typeface="Courier New" charset="0"/>
                <a:ea typeface="Courier New" charset="0"/>
                <a:cs typeface="Courier New" charset="0"/>
              </a:rPr>
              <a:t>layout</a:t>
            </a:r>
            <a:r>
              <a:rPr lang="en-US" sz="2000" dirty="0" smtClean="0"/>
              <a:t> can also be given a character indicating one of the two default layouts 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If 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layout="circular"</a:t>
            </a:r>
            <a:r>
              <a:rPr lang="en-US" sz="2000" dirty="0"/>
              <a:t> the nodes are placed in circles per group (if the groups list is specified) 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If 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layout="spring"</a:t>
            </a:r>
            <a:r>
              <a:rPr lang="en-US" sz="2000" dirty="0"/>
              <a:t> the </a:t>
            </a:r>
            <a:r>
              <a:rPr lang="en-US" sz="2000" dirty="0" err="1"/>
              <a:t>Fruchterman</a:t>
            </a:r>
            <a:r>
              <a:rPr lang="en-US" sz="2000" dirty="0"/>
              <a:t> </a:t>
            </a:r>
            <a:r>
              <a:rPr lang="en-US" sz="2000" dirty="0" err="1"/>
              <a:t>Reingold</a:t>
            </a:r>
            <a:r>
              <a:rPr lang="en-US" sz="2000" dirty="0"/>
              <a:t> algorithm is used for the placement </a:t>
            </a: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406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Export as PDF</a:t>
            </a:r>
            <a:endParaRPr lang="en-US" sz="3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108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5" y="1852385"/>
            <a:ext cx="7941129" cy="460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Export as PNG</a:t>
            </a:r>
            <a:endParaRPr lang="en-US" sz="3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109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0" y="1874157"/>
            <a:ext cx="7982176" cy="451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000685"/>
            <a:ext cx="8574087" cy="39925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Psychological processes are increasingly understood as complex dynamical systems of interacting components</a:t>
            </a:r>
          </a:p>
          <a:p>
            <a:pPr marL="1166813" lvl="1" indent="-454025">
              <a:buFont typeface="Arial"/>
              <a:buChar char="•"/>
            </a:pPr>
            <a:r>
              <a:rPr lang="en-US" dirty="0" smtClean="0"/>
              <a:t>Psychological</a:t>
            </a:r>
          </a:p>
          <a:p>
            <a:pPr marL="1166813" lvl="1" indent="-454025">
              <a:buFont typeface="Arial"/>
              <a:buChar char="•"/>
            </a:pPr>
            <a:r>
              <a:rPr lang="en-US" dirty="0" smtClean="0"/>
              <a:t>Biological</a:t>
            </a:r>
          </a:p>
          <a:p>
            <a:pPr marL="1166813" lvl="1" indent="-454025">
              <a:buFont typeface="Arial"/>
              <a:buChar char="•"/>
            </a:pPr>
            <a:r>
              <a:rPr lang="en-US" dirty="0" smtClean="0"/>
              <a:t>Sociological</a:t>
            </a:r>
          </a:p>
          <a:p>
            <a:pPr marL="1166813" lvl="1" indent="-454025">
              <a:buFont typeface="Arial"/>
              <a:buChar char="•"/>
            </a:pPr>
            <a:r>
              <a:rPr lang="mr-IN" dirty="0" smtClean="0"/>
              <a:t>…</a:t>
            </a:r>
            <a:endParaRPr lang="nl-NL" dirty="0" smtClean="0"/>
          </a:p>
          <a:p>
            <a:pPr>
              <a:buFont typeface="Arial"/>
              <a:buChar char="•"/>
            </a:pPr>
            <a:r>
              <a:rPr lang="en-US" dirty="0" smtClean="0"/>
              <a:t>Recent literature (~10 years) moved away from static factor models, embracing this complexity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Psychology as a Complex System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640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Important arguments in </a:t>
            </a:r>
            <a:r>
              <a:rPr lang="en-US" sz="3200" dirty="0" err="1" smtClean="0">
                <a:latin typeface="Courier" charset="0"/>
                <a:ea typeface="Courier" charset="0"/>
                <a:cs typeface="Courier" charset="0"/>
              </a:rPr>
              <a:t>qgraph</a:t>
            </a:r>
            <a:r>
              <a:rPr lang="en-US" sz="3200" dirty="0" smtClean="0">
                <a:latin typeface="Courier" charset="0"/>
                <a:ea typeface="Courier" charset="0"/>
                <a:cs typeface="Courier" charset="0"/>
              </a:rPr>
              <a:t>()</a:t>
            </a:r>
            <a:endParaRPr lang="en-US" sz="3200" dirty="0">
              <a:effectLst/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35" y="2002970"/>
            <a:ext cx="7161666" cy="43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4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Practical Time!</a:t>
            </a:r>
            <a:endParaRPr lang="en-US" sz="3200" dirty="0">
              <a:effectLst/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111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44284" y="2649797"/>
            <a:ext cx="625384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600"/>
              </a:spcAft>
            </a:pPr>
            <a:r>
              <a:rPr lang="en-US" sz="2000" b="1" dirty="0" smtClean="0"/>
              <a:t>http://</a:t>
            </a:r>
            <a:r>
              <a:rPr lang="en-US" sz="2000" b="1" dirty="0" err="1" smtClean="0"/>
              <a:t>www.adelaisvoranu.com</a:t>
            </a:r>
            <a:r>
              <a:rPr lang="en-US" sz="2000" b="1" dirty="0" smtClean="0"/>
              <a:t>/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Oldenburg2018</a:t>
            </a:r>
            <a:endParaRPr lang="en-US" sz="2000" b="1" dirty="0" smtClean="0"/>
          </a:p>
          <a:p>
            <a:pPr lvl="1"/>
            <a:endParaRPr lang="en-US" sz="2000" b="1" dirty="0" smtClean="0"/>
          </a:p>
          <a:p>
            <a:pPr lvl="1"/>
            <a:endParaRPr lang="en-US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0" y="5048250"/>
            <a:ext cx="24130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53962"/>
            <a:ext cx="7886700" cy="3393115"/>
          </a:xfrm>
        </p:spPr>
      </p:pic>
      <p:sp>
        <p:nvSpPr>
          <p:cNvPr id="6" name="Rectangle 5"/>
          <p:cNvSpPr/>
          <p:nvPr/>
        </p:nvSpPr>
        <p:spPr>
          <a:xfrm>
            <a:off x="284163" y="5821732"/>
            <a:ext cx="8574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Cramer, A. O. J., </a:t>
            </a:r>
            <a:r>
              <a:rPr lang="en-US" sz="1200" dirty="0" err="1"/>
              <a:t>Waldorp</a:t>
            </a:r>
            <a:r>
              <a:rPr lang="en-US" sz="1200" dirty="0"/>
              <a:t>, L., van der Maas, H., &amp; </a:t>
            </a:r>
            <a:r>
              <a:rPr lang="en-US" sz="1200" dirty="0" err="1" smtClean="0"/>
              <a:t>Borsboom</a:t>
            </a:r>
            <a:r>
              <a:rPr lang="en-US" sz="1200" dirty="0"/>
              <a:t>, D. (2010). Comorbidity: A Network </a:t>
            </a:r>
            <a:r>
              <a:rPr lang="en-US" sz="1200" dirty="0" smtClean="0"/>
              <a:t>Perspective</a:t>
            </a:r>
            <a:r>
              <a:rPr lang="en-US" sz="1200" dirty="0"/>
              <a:t>. </a:t>
            </a:r>
            <a:r>
              <a:rPr lang="en-US" sz="1200" i="1" dirty="0" smtClean="0"/>
              <a:t>Behavioral </a:t>
            </a:r>
            <a:r>
              <a:rPr lang="en-US" sz="1200" i="1" dirty="0"/>
              <a:t>and Brain Sciences</a:t>
            </a:r>
            <a:r>
              <a:rPr lang="en-US" sz="1200" dirty="0"/>
              <a:t>, </a:t>
            </a:r>
            <a:r>
              <a:rPr lang="en-US" sz="1200" i="1" dirty="0"/>
              <a:t>33</a:t>
            </a:r>
            <a:r>
              <a:rPr lang="en-US" sz="1200" dirty="0"/>
              <a:t>(2-3), 137– 150. 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dirty="0" smtClean="0"/>
              <a:t>10.1017/S0140525X09991567</a:t>
            </a:r>
          </a:p>
          <a:p>
            <a:endParaRPr lang="en-US" sz="1200" dirty="0"/>
          </a:p>
          <a:p>
            <a:pPr algn="ctr"/>
            <a:r>
              <a:rPr lang="en-US" sz="1200" dirty="0" err="1"/>
              <a:t>Borsboom</a:t>
            </a:r>
            <a:r>
              <a:rPr lang="en-US" sz="1200" dirty="0"/>
              <a:t>, D. (2017). A network theory of mental disorders. </a:t>
            </a:r>
            <a:r>
              <a:rPr lang="en-US" sz="1200" i="1" dirty="0"/>
              <a:t>World Psychiatry</a:t>
            </a:r>
            <a:r>
              <a:rPr lang="en-US" sz="1200" dirty="0"/>
              <a:t>, 16(1):5–13. 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The Network Perspective of Psycho(</a:t>
            </a:r>
            <a:r>
              <a:rPr lang="en-US" sz="3200" dirty="0" err="1"/>
              <a:t>patho</a:t>
            </a:r>
            <a:r>
              <a:rPr lang="en-US" sz="3200" dirty="0"/>
              <a:t>)logy</a:t>
            </a:r>
          </a:p>
        </p:txBody>
      </p:sp>
    </p:spTree>
    <p:extLst>
      <p:ext uri="{BB962C8B-B14F-4D97-AF65-F5344CB8AC3E}">
        <p14:creationId xmlns:p14="http://schemas.microsoft.com/office/powerpoint/2010/main" val="93150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11-05 at 22.04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05" y="1870684"/>
            <a:ext cx="6912788" cy="374942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A Network Theory of Mental Disorders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284163" y="5821732"/>
            <a:ext cx="8574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Cramer, A. O. J., </a:t>
            </a:r>
            <a:r>
              <a:rPr lang="en-US" sz="1200" dirty="0" err="1"/>
              <a:t>Waldorp</a:t>
            </a:r>
            <a:r>
              <a:rPr lang="en-US" sz="1200" dirty="0"/>
              <a:t>, L., van der Maas, H., &amp; </a:t>
            </a:r>
            <a:r>
              <a:rPr lang="en-US" sz="1200" dirty="0" err="1" smtClean="0"/>
              <a:t>Borsboom</a:t>
            </a:r>
            <a:r>
              <a:rPr lang="en-US" sz="1200" dirty="0"/>
              <a:t>, D. (2010). Comorbidity: A Network </a:t>
            </a:r>
            <a:r>
              <a:rPr lang="en-US" sz="1200" dirty="0" smtClean="0"/>
              <a:t>Perspective</a:t>
            </a:r>
            <a:r>
              <a:rPr lang="en-US" sz="1200" dirty="0"/>
              <a:t>. </a:t>
            </a:r>
            <a:r>
              <a:rPr lang="en-US" sz="1200" i="1" dirty="0" smtClean="0"/>
              <a:t>Behavioral </a:t>
            </a:r>
            <a:r>
              <a:rPr lang="en-US" sz="1200" i="1" dirty="0"/>
              <a:t>and Brain Sciences</a:t>
            </a:r>
            <a:r>
              <a:rPr lang="en-US" sz="1200" dirty="0"/>
              <a:t>, </a:t>
            </a:r>
            <a:r>
              <a:rPr lang="en-US" sz="1200" i="1" dirty="0"/>
              <a:t>33</a:t>
            </a:r>
            <a:r>
              <a:rPr lang="en-US" sz="1200" dirty="0"/>
              <a:t>(2-3), 137– 150. 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dirty="0" smtClean="0"/>
              <a:t>10.1017/S0140525X09991567</a:t>
            </a:r>
          </a:p>
          <a:p>
            <a:endParaRPr lang="en-US" sz="1200" dirty="0"/>
          </a:p>
          <a:p>
            <a:pPr algn="ctr"/>
            <a:r>
              <a:rPr lang="en-US" sz="1200" dirty="0" err="1"/>
              <a:t>Borsboom</a:t>
            </a:r>
            <a:r>
              <a:rPr lang="en-US" sz="1200" dirty="0"/>
              <a:t>, D. (2017). A network theory of mental disorders. </a:t>
            </a:r>
            <a:r>
              <a:rPr lang="en-US" sz="1200" i="1" dirty="0"/>
              <a:t>World Psychiatry</a:t>
            </a:r>
            <a:r>
              <a:rPr lang="en-US" sz="1200" dirty="0"/>
              <a:t>, 16(1):5–13. 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0117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Consequences of the Network Perspective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78105"/>
            <a:ext cx="8574087" cy="4345379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Co-occurrence of symptoms, moods, personality aspects understood as emergent behavior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Implication: symptom-based interventions possible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Every person is a different system</a:t>
            </a:r>
          </a:p>
          <a:p>
            <a:pPr lvl="1">
              <a:buFont typeface="Arial"/>
              <a:buChar char="•"/>
            </a:pPr>
            <a:r>
              <a:rPr lang="en-US" dirty="0"/>
              <a:t>Implication: personalized modeling and treatment</a:t>
            </a:r>
          </a:p>
          <a:p>
            <a:pPr>
              <a:buFont typeface="Arial"/>
              <a:buChar char="•"/>
            </a:pPr>
            <a:r>
              <a:rPr lang="en-US" dirty="0" smtClean="0"/>
              <a:t>Possible to think in terms of attractor states with smooth or </a:t>
            </a:r>
            <a:r>
              <a:rPr lang="en-US" dirty="0"/>
              <a:t>critical </a:t>
            </a:r>
            <a:r>
              <a:rPr lang="en-US" dirty="0" smtClean="0"/>
              <a:t>transitions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Implication: dynamical models may lead to insight in optimal intervention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Analogies possible to many </a:t>
            </a:r>
            <a:r>
              <a:rPr lang="en-US" dirty="0"/>
              <a:t>fields</a:t>
            </a:r>
            <a:r>
              <a:rPr lang="en-US" dirty="0" smtClean="0"/>
              <a:t>, including </a:t>
            </a:r>
            <a:r>
              <a:rPr lang="en-US" dirty="0"/>
              <a:t>ecology, physics and virus models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03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4163" y="2002931"/>
            <a:ext cx="8574087" cy="4364616"/>
          </a:xfrm>
        </p:spPr>
        <p:txBody>
          <a:bodyPr>
            <a:normAutofit fontScale="92500" lnSpcReduction="10000"/>
          </a:bodyPr>
          <a:lstStyle/>
          <a:p>
            <a:pPr indent="-438150" algn="ctr"/>
            <a:r>
              <a:rPr lang="en-US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Introduction and Theoretical Foundation of Network Analysis 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1.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Complexity &amp; the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etwork theory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Part 2.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are psychological constructs?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3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Analogies to other fields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4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. Nomenclature &amp; concepts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5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Social network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nalysis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6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Network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psychometrics</a:t>
            </a:r>
          </a:p>
          <a:p>
            <a:pPr marL="800100" indent="-261938">
              <a:buFont typeface="Arial" charset="0"/>
              <a:buChar char="•"/>
            </a:pPr>
            <a:endParaRPr lang="en-US" sz="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95350" indent="-439738"/>
            <a:r>
              <a:rPr lang="en-US" b="1" u="sng" dirty="0" smtClean="0">
                <a:solidFill>
                  <a:schemeClr val="bg1">
                    <a:lumMod val="75000"/>
                  </a:schemeClr>
                </a:solidFill>
              </a:rPr>
              <a:t>Drawing Networks in R &amp; Practical Session</a:t>
            </a:r>
            <a:endParaRPr lang="en-US" b="1" u="sng" dirty="0">
              <a:solidFill>
                <a:schemeClr val="bg1">
                  <a:lumMod val="75000"/>
                </a:schemeClr>
              </a:solidFill>
            </a:endParaRPr>
          </a:p>
          <a:p>
            <a:pPr marL="538162" indent="0">
              <a:buNone/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Morning Session Overview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9903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What are psychological </a:t>
            </a:r>
            <a:r>
              <a:rPr lang="en-US" sz="2800" dirty="0" smtClean="0"/>
              <a:t>constructs?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78105"/>
            <a:ext cx="8574087" cy="4345379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What </a:t>
            </a:r>
            <a:r>
              <a:rPr lang="en-US" i="1" dirty="0" smtClean="0"/>
              <a:t>are </a:t>
            </a:r>
            <a:r>
              <a:rPr lang="en-US" dirty="0" smtClean="0"/>
              <a:t>psychological constructs, such as cognitions, emotions, attitudes, personality characteristics and intelligence?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How are they best modelled statistically?</a:t>
            </a:r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66" y="4013293"/>
            <a:ext cx="5973762" cy="260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7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What are psychological </a:t>
            </a:r>
            <a:r>
              <a:rPr lang="en-US" sz="2800" dirty="0" smtClean="0"/>
              <a:t>constructs?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78105"/>
            <a:ext cx="8574087" cy="4345379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dirty="0" smtClean="0"/>
              <a:t>Natural Kinds</a:t>
            </a: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 smtClean="0"/>
              <a:t>Social Kinds</a:t>
            </a: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 smtClean="0"/>
              <a:t>Practical Kinds</a:t>
            </a:r>
            <a:endParaRPr lang="en-US" dirty="0"/>
          </a:p>
          <a:p>
            <a:pPr>
              <a:buFont typeface="Wingdings" charset="2"/>
              <a:buChar char="Ø"/>
            </a:pPr>
            <a:r>
              <a:rPr lang="en-US" dirty="0" smtClean="0"/>
              <a:t>Complex </a:t>
            </a:r>
            <a:r>
              <a:rPr lang="en-US" dirty="0"/>
              <a:t>Kinds</a:t>
            </a:r>
          </a:p>
          <a:p>
            <a:pPr>
              <a:buFont typeface="Arial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713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Natural kinds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4261914"/>
          </a:xfrm>
        </p:spPr>
        <p:txBody>
          <a:bodyPr>
            <a:normAutofit lnSpcReduction="10000"/>
          </a:bodyPr>
          <a:lstStyle/>
          <a:p>
            <a:pPr fontAlgn="base">
              <a:buFont typeface="Arial" charset="0"/>
              <a:buChar char="•"/>
            </a:pPr>
            <a:r>
              <a:rPr lang="en-US" dirty="0" smtClean="0"/>
              <a:t>Categories </a:t>
            </a:r>
            <a:r>
              <a:rPr lang="en-US" i="1" dirty="0" smtClean="0"/>
              <a:t>discovered</a:t>
            </a:r>
            <a:r>
              <a:rPr lang="en-US" dirty="0" smtClean="0"/>
              <a:t>, not </a:t>
            </a:r>
            <a:r>
              <a:rPr lang="en-US" i="1" dirty="0" smtClean="0"/>
              <a:t>constructed</a:t>
            </a:r>
            <a:endParaRPr lang="en-US" dirty="0" smtClean="0"/>
          </a:p>
          <a:p>
            <a:pPr fontAlgn="base">
              <a:buFont typeface="Arial" charset="0"/>
              <a:buChar char="•"/>
            </a:pPr>
            <a:r>
              <a:rPr lang="en-US" dirty="0" smtClean="0"/>
              <a:t>Unchanging and </a:t>
            </a:r>
            <a:r>
              <a:rPr lang="en-US" dirty="0" err="1" smtClean="0"/>
              <a:t>ahistoric</a:t>
            </a:r>
            <a:r>
              <a:rPr lang="en-US" dirty="0" smtClean="0"/>
              <a:t> entities</a:t>
            </a:r>
          </a:p>
          <a:p>
            <a:pPr fontAlgn="base">
              <a:buFont typeface="Arial" charset="0"/>
              <a:buChar char="•"/>
            </a:pPr>
            <a:r>
              <a:rPr lang="en-US" dirty="0" smtClean="0"/>
              <a:t>Sharp boundaries</a:t>
            </a:r>
          </a:p>
          <a:p>
            <a:pPr fontAlgn="base">
              <a:buFont typeface="Arial" charset="0"/>
              <a:buChar char="•"/>
            </a:pPr>
            <a:r>
              <a:rPr lang="en-US" dirty="0" smtClean="0"/>
              <a:t>Set of properties </a:t>
            </a:r>
            <a:r>
              <a:rPr lang="en-US" i="1" dirty="0" smtClean="0"/>
              <a:t>P</a:t>
            </a:r>
            <a:r>
              <a:rPr lang="en-US" dirty="0" smtClean="0"/>
              <a:t> necessary and sufficient for classification</a:t>
            </a:r>
          </a:p>
          <a:p>
            <a:pPr fontAlgn="base">
              <a:buFont typeface="Arial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7200" lvl="1" indent="0" fontAlgn="base">
              <a:buNone/>
            </a:pPr>
            <a:r>
              <a:rPr lang="en-US" dirty="0" smtClean="0">
                <a:solidFill>
                  <a:schemeClr val="bg1"/>
                </a:solidFill>
              </a:rPr>
              <a:t>Emotions, Mental disorders, Personality characteristics</a:t>
            </a:r>
            <a:endParaRPr lang="en-US" dirty="0">
              <a:solidFill>
                <a:schemeClr val="bg1"/>
              </a:solidFill>
            </a:endParaRPr>
          </a:p>
          <a:p>
            <a:pPr marL="457200" lvl="1" indent="0" algn="ctr" fontAlgn="base">
              <a:buNone/>
            </a:pPr>
            <a:endParaRPr lang="en-US" sz="1800" i="1" dirty="0" smtClean="0">
              <a:solidFill>
                <a:schemeClr val="bg1"/>
              </a:solidFill>
            </a:endParaRPr>
          </a:p>
          <a:p>
            <a:pPr marL="457200" lvl="1" indent="0" algn="ctr" fontAlgn="base">
              <a:buNone/>
            </a:pPr>
            <a:r>
              <a:rPr lang="en-US" sz="1800" i="1" dirty="0" smtClean="0">
                <a:solidFill>
                  <a:schemeClr val="bg1"/>
                </a:solidFill>
              </a:rPr>
              <a:t>Ekman </a:t>
            </a:r>
            <a:r>
              <a:rPr lang="en-US" sz="1800" i="1" dirty="0">
                <a:solidFill>
                  <a:schemeClr val="bg1"/>
                </a:solidFill>
              </a:rPr>
              <a:t>&amp; </a:t>
            </a:r>
            <a:r>
              <a:rPr lang="en-US" sz="1800" i="1" dirty="0" err="1">
                <a:solidFill>
                  <a:schemeClr val="bg1"/>
                </a:solidFill>
              </a:rPr>
              <a:t>Cordaro</a:t>
            </a:r>
            <a:r>
              <a:rPr lang="en-US" sz="1800" i="1" dirty="0">
                <a:solidFill>
                  <a:schemeClr val="bg1"/>
                </a:solidFill>
              </a:rPr>
              <a:t>: “emotions are discrete [and] can be distinguished fundamentally from one another" (2011, p. 364</a:t>
            </a:r>
            <a:r>
              <a:rPr lang="en-US" sz="1800" i="1" dirty="0" smtClean="0">
                <a:solidFill>
                  <a:schemeClr val="bg1"/>
                </a:solidFill>
              </a:rPr>
              <a:t>)</a:t>
            </a:r>
          </a:p>
          <a:p>
            <a:pPr marL="457200" lvl="1" indent="0" algn="ctr" fontAlgn="base">
              <a:buNone/>
            </a:pPr>
            <a:endParaRPr lang="en-US" sz="1800" i="1" dirty="0" smtClean="0"/>
          </a:p>
          <a:p>
            <a:pPr lvl="1" fontAlgn="base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83182" y="6395514"/>
            <a:ext cx="2396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DOI | </a:t>
            </a:r>
            <a:r>
              <a:rPr lang="nb-N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10.3389/fpsyg.2015.00309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Natural kinds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4261914"/>
          </a:xfrm>
        </p:spPr>
        <p:txBody>
          <a:bodyPr>
            <a:normAutofit lnSpcReduction="10000"/>
          </a:bodyPr>
          <a:lstStyle/>
          <a:p>
            <a:pPr fontAlgn="base">
              <a:buFont typeface="Arial" charset="0"/>
              <a:buChar char="•"/>
            </a:pPr>
            <a:r>
              <a:rPr lang="en-US" dirty="0" smtClean="0"/>
              <a:t>Categories </a:t>
            </a:r>
            <a:r>
              <a:rPr lang="en-US" i="1" dirty="0" smtClean="0"/>
              <a:t>discovered</a:t>
            </a:r>
            <a:r>
              <a:rPr lang="en-US" dirty="0" smtClean="0"/>
              <a:t>, not </a:t>
            </a:r>
            <a:r>
              <a:rPr lang="en-US" i="1" dirty="0" smtClean="0"/>
              <a:t>constructed</a:t>
            </a:r>
            <a:endParaRPr lang="en-US" dirty="0" smtClean="0"/>
          </a:p>
          <a:p>
            <a:pPr fontAlgn="base">
              <a:buFont typeface="Arial" charset="0"/>
              <a:buChar char="•"/>
            </a:pPr>
            <a:r>
              <a:rPr lang="en-US" dirty="0" smtClean="0"/>
              <a:t>Unchanging and </a:t>
            </a:r>
            <a:r>
              <a:rPr lang="en-US" dirty="0" err="1" smtClean="0"/>
              <a:t>ahistoric</a:t>
            </a:r>
            <a:r>
              <a:rPr lang="en-US" dirty="0" smtClean="0"/>
              <a:t> entities</a:t>
            </a:r>
          </a:p>
          <a:p>
            <a:pPr fontAlgn="base">
              <a:buFont typeface="Arial" charset="0"/>
              <a:buChar char="•"/>
            </a:pPr>
            <a:r>
              <a:rPr lang="en-US" dirty="0" smtClean="0"/>
              <a:t>Sharp boundaries</a:t>
            </a:r>
          </a:p>
          <a:p>
            <a:pPr fontAlgn="base">
              <a:buFont typeface="Arial" charset="0"/>
              <a:buChar char="•"/>
            </a:pPr>
            <a:r>
              <a:rPr lang="en-US" dirty="0" smtClean="0"/>
              <a:t>Set of properties </a:t>
            </a:r>
            <a:r>
              <a:rPr lang="en-US" i="1" dirty="0" smtClean="0"/>
              <a:t>P</a:t>
            </a:r>
            <a:r>
              <a:rPr lang="en-US" dirty="0" smtClean="0"/>
              <a:t> necessary and sufficient for classification</a:t>
            </a:r>
          </a:p>
          <a:p>
            <a:pPr fontAlgn="base">
              <a:buFont typeface="Arial" charset="0"/>
              <a:buChar char="•"/>
            </a:pPr>
            <a:endParaRPr lang="en-US" dirty="0" smtClean="0"/>
          </a:p>
          <a:p>
            <a:pPr lvl="1" fontAlgn="base">
              <a:buFont typeface="Wingdings" charset="2"/>
              <a:buChar char="Ø"/>
            </a:pPr>
            <a:r>
              <a:rPr lang="en-US" dirty="0" smtClean="0"/>
              <a:t>Emotions, Mental disorders, Personality characteristics</a:t>
            </a:r>
            <a:endParaRPr lang="en-US" dirty="0"/>
          </a:p>
          <a:p>
            <a:pPr marL="457200" lvl="1" indent="0" algn="ctr" fontAlgn="base">
              <a:buNone/>
            </a:pPr>
            <a:endParaRPr lang="en-US" sz="1800" i="1" dirty="0" smtClean="0"/>
          </a:p>
          <a:p>
            <a:pPr marL="457200" lvl="1" indent="0" algn="ctr" fontAlgn="base">
              <a:buNone/>
            </a:pPr>
            <a:r>
              <a:rPr lang="en-US" sz="1800" i="1" dirty="0" smtClean="0"/>
              <a:t>Ekman </a:t>
            </a:r>
            <a:r>
              <a:rPr lang="en-US" sz="1800" i="1" dirty="0"/>
              <a:t>&amp; </a:t>
            </a:r>
            <a:r>
              <a:rPr lang="en-US" sz="1800" i="1" dirty="0" err="1"/>
              <a:t>Cordaro</a:t>
            </a:r>
            <a:r>
              <a:rPr lang="en-US" sz="1800" i="1" dirty="0"/>
              <a:t>: “emotions are discrete [and] can be distinguished fundamentally from one another" (2011, p. 364</a:t>
            </a:r>
            <a:r>
              <a:rPr lang="en-US" sz="1800" i="1" dirty="0" smtClean="0"/>
              <a:t>)</a:t>
            </a:r>
          </a:p>
          <a:p>
            <a:pPr marL="457200" lvl="1" indent="0" algn="ctr" fontAlgn="base">
              <a:buNone/>
            </a:pPr>
            <a:endParaRPr lang="en-US" sz="1800" i="1" dirty="0" smtClean="0"/>
          </a:p>
          <a:p>
            <a:pPr lvl="1" fontAlgn="base">
              <a:buFont typeface="Wingdings" charset="2"/>
              <a:buChar char="Ø"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83182" y="6395514"/>
            <a:ext cx="2396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DOI | </a:t>
            </a:r>
            <a:r>
              <a:rPr lang="nb-N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10.3389/fpsyg.2015.00309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7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84163" y="1869929"/>
            <a:ext cx="8574087" cy="4834850"/>
          </a:xfrm>
        </p:spPr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Thursday January 11</a:t>
            </a:r>
          </a:p>
          <a:p>
            <a:pPr lvl="1">
              <a:spcAft>
                <a:spcPts val="300"/>
              </a:spcAft>
              <a:buFont typeface="Arial"/>
              <a:buChar char="•"/>
            </a:pPr>
            <a:r>
              <a:rPr lang="en-US" dirty="0" smtClean="0"/>
              <a:t>Morning</a:t>
            </a:r>
          </a:p>
          <a:p>
            <a:pPr lvl="2">
              <a:buFont typeface="Arial"/>
              <a:buChar char="•"/>
            </a:pP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Introduction &amp; Theoretical Foundation of Network Analysis</a:t>
            </a:r>
          </a:p>
          <a:p>
            <a:pPr lvl="2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Drawing Networks in R </a:t>
            </a:r>
            <a:r>
              <a:rPr lang="en-US" i="1" dirty="0" smtClean="0">
                <a:solidFill>
                  <a:schemeClr val="bg1">
                    <a:lumMod val="65000"/>
                  </a:schemeClr>
                </a:solidFill>
              </a:rPr>
              <a:t>(part of practical)</a:t>
            </a:r>
          </a:p>
          <a:p>
            <a:pPr lvl="1">
              <a:spcAft>
                <a:spcPts val="300"/>
              </a:spcAft>
              <a:buFont typeface="Arial"/>
              <a:buChar char="•"/>
            </a:pPr>
            <a:r>
              <a:rPr lang="en-US" dirty="0" smtClean="0"/>
              <a:t>Afternoon</a:t>
            </a:r>
          </a:p>
          <a:p>
            <a:pPr lvl="2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Network Estimation (</a:t>
            </a:r>
            <a:r>
              <a:rPr lang="en-US" dirty="0"/>
              <a:t>Markov Random </a:t>
            </a:r>
            <a:r>
              <a:rPr lang="en-US" dirty="0" smtClean="0"/>
              <a:t>Fields: Gaussian </a:t>
            </a:r>
            <a:r>
              <a:rPr lang="en-US" dirty="0"/>
              <a:t>G</a:t>
            </a:r>
            <a:r>
              <a:rPr lang="en-US" dirty="0" smtClean="0"/>
              <a:t>raphical Model &amp; </a:t>
            </a:r>
            <a:r>
              <a:rPr lang="en-US" dirty="0" err="1" smtClean="0"/>
              <a:t>Ising</a:t>
            </a:r>
            <a:r>
              <a:rPr lang="en-US" dirty="0" smtClean="0"/>
              <a:t> Model)</a:t>
            </a:r>
          </a:p>
          <a:p>
            <a:pPr>
              <a:buFont typeface="Arial"/>
              <a:buChar char="•"/>
            </a:pPr>
            <a:r>
              <a:rPr lang="en-US" dirty="0" smtClean="0"/>
              <a:t>Friday January 12</a:t>
            </a:r>
          </a:p>
          <a:p>
            <a:pPr lvl="1">
              <a:spcAft>
                <a:spcPts val="300"/>
              </a:spcAft>
              <a:buFont typeface="Arial"/>
              <a:buChar char="•"/>
            </a:pPr>
            <a:r>
              <a:rPr lang="en-US" dirty="0" smtClean="0"/>
              <a:t>Morning</a:t>
            </a:r>
          </a:p>
          <a:p>
            <a:pPr lvl="2">
              <a:spcAft>
                <a:spcPts val="600"/>
              </a:spcAft>
              <a:buFont typeface="Arial"/>
              <a:buChar char="•"/>
            </a:pPr>
            <a:r>
              <a:rPr lang="en-US" dirty="0"/>
              <a:t>Stability, Replicability &amp; Challenges of Network Modeling</a:t>
            </a:r>
          </a:p>
          <a:p>
            <a:pPr lvl="1">
              <a:spcAft>
                <a:spcPts val="300"/>
              </a:spcAft>
              <a:buFont typeface="Arial"/>
              <a:buChar char="•"/>
            </a:pPr>
            <a:r>
              <a:rPr lang="en-US" dirty="0" smtClean="0"/>
              <a:t>Afternoon</a:t>
            </a:r>
          </a:p>
          <a:p>
            <a:pPr lvl="2">
              <a:buFont typeface="Arial"/>
              <a:buChar char="•"/>
            </a:pPr>
            <a:r>
              <a:rPr lang="en-US" dirty="0" smtClean="0"/>
              <a:t>Advanced Methods (Network Comparison Test, Mixed Graphical Models, Latent Variable Network Modeling)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Workshop Overview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3608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Social kinds</a:t>
            </a:r>
            <a:endParaRPr lang="en-US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Idea that psychological </a:t>
            </a:r>
            <a:r>
              <a:rPr lang="en-US" dirty="0" err="1" smtClean="0"/>
              <a:t>construcs</a:t>
            </a:r>
            <a:r>
              <a:rPr lang="en-US" smtClean="0"/>
              <a:t> are </a:t>
            </a:r>
            <a:r>
              <a:rPr lang="en-US" dirty="0" smtClean="0"/>
              <a:t>socially constructed</a:t>
            </a:r>
          </a:p>
          <a:p>
            <a:pPr>
              <a:spcAft>
                <a:spcPts val="2000"/>
              </a:spcAft>
              <a:buFont typeface="Arial" charset="0"/>
              <a:buChar char="•"/>
            </a:pPr>
            <a:r>
              <a:rPr lang="en-US" dirty="0" smtClean="0"/>
              <a:t>Emotions</a:t>
            </a:r>
            <a:r>
              <a:rPr lang="en-US" dirty="0"/>
              <a:t>, personality </a:t>
            </a:r>
            <a:r>
              <a:rPr lang="en-US" dirty="0" smtClean="0"/>
              <a:t>facets, higher order abilities, and mental </a:t>
            </a:r>
            <a:r>
              <a:rPr lang="en-US" dirty="0"/>
              <a:t>disorders </a:t>
            </a:r>
            <a:r>
              <a:rPr lang="en-US" dirty="0" smtClean="0"/>
              <a:t>are </a:t>
            </a:r>
            <a:r>
              <a:rPr lang="en-US" i="1" dirty="0"/>
              <a:t>produced</a:t>
            </a:r>
            <a:r>
              <a:rPr lang="en-US" dirty="0"/>
              <a:t>, not </a:t>
            </a:r>
            <a:r>
              <a:rPr lang="en-US" i="1" dirty="0" smtClean="0"/>
              <a:t>discovered</a:t>
            </a:r>
            <a:endParaRPr lang="en-US" dirty="0"/>
          </a:p>
          <a:p>
            <a:pPr>
              <a:spcBef>
                <a:spcPts val="0"/>
              </a:spcBef>
              <a:buFont typeface="Arial" charset="0"/>
              <a:buChar char="•"/>
            </a:pPr>
            <a:r>
              <a:rPr lang="en-US" dirty="0" smtClean="0"/>
              <a:t>Berger &amp; </a:t>
            </a:r>
            <a:r>
              <a:rPr lang="en-US" dirty="0" err="1" smtClean="0"/>
              <a:t>Luckmann</a:t>
            </a:r>
            <a:r>
              <a:rPr lang="en-US" dirty="0" smtClean="0"/>
              <a:t> (1996): all knowledge,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       even the most basic insight,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    is derived and maintained by social interactions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Szasz: all mental disorders are socially constructed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51" y="3533351"/>
            <a:ext cx="1175724" cy="1874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69" y="5085409"/>
            <a:ext cx="1175724" cy="177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9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53" y="4408715"/>
            <a:ext cx="2530075" cy="16818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Practical kinds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1"/>
            <a:ext cx="8574087" cy="3956956"/>
          </a:xfrm>
        </p:spPr>
        <p:txBody>
          <a:bodyPr>
            <a:normAutofit/>
          </a:bodyPr>
          <a:lstStyle/>
          <a:p>
            <a:pPr fontAlgn="base">
              <a:buFont typeface="Arial" charset="0"/>
              <a:buChar char="•"/>
            </a:pPr>
            <a:r>
              <a:rPr lang="en-US" dirty="0" smtClean="0"/>
              <a:t>Emotions, personality characteristics or mental disorders should be judged in terms of </a:t>
            </a:r>
            <a:r>
              <a:rPr lang="en-US" i="1" dirty="0" smtClean="0"/>
              <a:t>practical scientific success</a:t>
            </a:r>
            <a:r>
              <a:rPr lang="en-US" dirty="0" smtClean="0"/>
              <a:t>, not whether they correspond to an independent reality </a:t>
            </a:r>
          </a:p>
          <a:p>
            <a:pPr fontAlgn="base">
              <a:buFont typeface="Arial" charset="0"/>
              <a:buChar char="•"/>
            </a:pPr>
            <a:r>
              <a:rPr lang="en-US" dirty="0" smtClean="0"/>
              <a:t>Constructs should be </a:t>
            </a:r>
            <a:r>
              <a:rPr lang="en-US" i="1" dirty="0" smtClean="0"/>
              <a:t>useful for the question at hand</a:t>
            </a:r>
          </a:p>
          <a:p>
            <a:pPr fontAlgn="base">
              <a:buFont typeface="Arial" charset="0"/>
              <a:buChar char="•"/>
            </a:pPr>
            <a:r>
              <a:rPr lang="en-US" dirty="0" smtClean="0"/>
              <a:t>SES</a:t>
            </a:r>
          </a:p>
          <a:p>
            <a:pPr fontAlgn="base">
              <a:buFont typeface="Arial" charset="0"/>
              <a:buChar char="•"/>
            </a:pP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49825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Complex kinds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Homeostatic </a:t>
            </a:r>
            <a:r>
              <a:rPr lang="en-US" dirty="0"/>
              <a:t>property clusters (</a:t>
            </a:r>
            <a:r>
              <a:rPr lang="en-US" dirty="0" smtClean="0"/>
              <a:t>HPC; Richard Boyd, 1991)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Biological features occur </a:t>
            </a:r>
            <a:r>
              <a:rPr lang="en-US" dirty="0"/>
              <a:t>together </a:t>
            </a:r>
            <a:r>
              <a:rPr lang="en-US" dirty="0" smtClean="0"/>
              <a:t>because presence </a:t>
            </a:r>
            <a:r>
              <a:rPr lang="en-US" dirty="0"/>
              <a:t>of one </a:t>
            </a:r>
            <a:r>
              <a:rPr lang="en-US" dirty="0" smtClean="0"/>
              <a:t>tends </a:t>
            </a:r>
            <a:r>
              <a:rPr lang="en-US" dirty="0"/>
              <a:t>to </a:t>
            </a:r>
            <a:r>
              <a:rPr lang="en-US" dirty="0" smtClean="0"/>
              <a:t>favor presence </a:t>
            </a:r>
            <a:r>
              <a:rPr lang="en-US" dirty="0"/>
              <a:t>of </a:t>
            </a:r>
            <a:r>
              <a:rPr lang="en-US" dirty="0" smtClean="0"/>
              <a:t>another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Depression: symptoms </a:t>
            </a:r>
            <a:br>
              <a:rPr lang="en-US" dirty="0" smtClean="0"/>
            </a:br>
            <a:r>
              <a:rPr lang="en-US" dirty="0" smtClean="0"/>
              <a:t>co-occur because the </a:t>
            </a:r>
            <a:br>
              <a:rPr lang="en-US" dirty="0" smtClean="0"/>
            </a:br>
            <a:r>
              <a:rPr lang="en-US" dirty="0" smtClean="0"/>
              <a:t>presence of one likely </a:t>
            </a:r>
            <a:br>
              <a:rPr lang="en-US" dirty="0" smtClean="0"/>
            </a:br>
            <a:r>
              <a:rPr lang="en-US" dirty="0" smtClean="0"/>
              <a:t>leads to others.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182" y="6407389"/>
            <a:ext cx="7917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Boyd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</a:rPr>
              <a:t>, R. (1991). Realism, anti-foundationalism and the enthusiasm for natural kinds. Philosophical Studies, 127–148.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90" y="3250871"/>
            <a:ext cx="2941569" cy="274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220" y="1882048"/>
            <a:ext cx="4548451" cy="4351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182" y="6395514"/>
            <a:ext cx="2762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DATA |</a:t>
            </a:r>
            <a:r>
              <a:rPr lang="nb-N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R, </a:t>
            </a:r>
            <a:r>
              <a:rPr lang="nb-NO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library</a:t>
            </a:r>
            <a:r>
              <a:rPr lang="nb-NO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("</a:t>
            </a:r>
            <a:r>
              <a:rPr lang="nb-NO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psych</a:t>
            </a:r>
            <a:r>
              <a:rPr lang="nb-NO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"), data("big5")</a:t>
            </a:r>
            <a:endParaRPr lang="pl-PL" sz="12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Personality traits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49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Sacha </a:t>
            </a:r>
            <a:r>
              <a:rPr lang="en-US" dirty="0" err="1" smtClean="0"/>
              <a:t>Epskamp</a:t>
            </a:r>
            <a:r>
              <a:rPr lang="en-US" dirty="0" smtClean="0"/>
              <a:t>: give SEM1 students ‘psych’ package </a:t>
            </a:r>
            <a:r>
              <a:rPr lang="en-US" dirty="0"/>
              <a:t>BFI </a:t>
            </a:r>
            <a:r>
              <a:rPr lang="en-US" dirty="0" smtClean="0"/>
              <a:t>data</a:t>
            </a:r>
          </a:p>
          <a:p>
            <a:pPr>
              <a:buFont typeface="Arial" charset="0"/>
              <a:buChar char="•"/>
            </a:pPr>
            <a:r>
              <a:rPr lang="en-US" dirty="0" smtClean="0"/>
              <a:t>Task them to find best fitting factor model</a:t>
            </a:r>
          </a:p>
          <a:p>
            <a:pPr marL="857250" lvl="1" indent="-457200">
              <a:buFont typeface="Arial" charset="0"/>
              <a:buChar char="•"/>
            </a:pPr>
            <a:r>
              <a:rPr lang="en-US" dirty="0"/>
              <a:t>	</a:t>
            </a:r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sachaepskamp.com</a:t>
            </a:r>
            <a:r>
              <a:rPr lang="en-US" dirty="0">
                <a:hlinkClick r:id="rId2"/>
              </a:rPr>
              <a:t>/files/</a:t>
            </a:r>
            <a:r>
              <a:rPr lang="en-US" dirty="0" err="1">
                <a:hlinkClick r:id="rId2"/>
              </a:rPr>
              <a:t>BFI.pdf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 typeface="Arial" charset="0"/>
              <a:buChar char="•"/>
            </a:pP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Personality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6592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Literature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Wide </a:t>
            </a:r>
            <a:r>
              <a:rPr lang="en-US" dirty="0"/>
              <a:t>range of </a:t>
            </a:r>
            <a:r>
              <a:rPr lang="en-US" dirty="0" smtClean="0"/>
              <a:t>psychological constructs have been proposed to be homeostatic property clusters: 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Personality characteristics (Rene </a:t>
            </a:r>
            <a:r>
              <a:rPr lang="en-US" dirty="0" err="1" smtClean="0"/>
              <a:t>Mõttus</a:t>
            </a:r>
            <a:r>
              <a:rPr lang="en-US" dirty="0" smtClean="0"/>
              <a:t>, Angelique Cramer, Giulio </a:t>
            </a:r>
            <a:r>
              <a:rPr lang="en-US" dirty="0" err="1" smtClean="0"/>
              <a:t>Costantini</a:t>
            </a:r>
            <a:r>
              <a:rPr lang="en-US" dirty="0" smtClean="0"/>
              <a:t>)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Attitudes (Jonas </a:t>
            </a:r>
            <a:r>
              <a:rPr lang="en-US" dirty="0" err="1" smtClean="0"/>
              <a:t>Dalege</a:t>
            </a:r>
            <a:r>
              <a:rPr lang="en-US" dirty="0" smtClean="0"/>
              <a:t>)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Intelligence (“Mutualism model”; Han van </a:t>
            </a:r>
            <a:r>
              <a:rPr lang="en-US" dirty="0"/>
              <a:t>der </a:t>
            </a:r>
            <a:r>
              <a:rPr lang="en-US" dirty="0" smtClean="0"/>
              <a:t>Maas, </a:t>
            </a:r>
            <a:r>
              <a:rPr lang="en-US" dirty="0" err="1" smtClean="0"/>
              <a:t>Rogier</a:t>
            </a:r>
            <a:r>
              <a:rPr lang="en-US" dirty="0" smtClean="0"/>
              <a:t> </a:t>
            </a:r>
            <a:r>
              <a:rPr lang="en-US" dirty="0" err="1" smtClean="0"/>
              <a:t>Kievit</a:t>
            </a:r>
            <a:r>
              <a:rPr lang="en-US" dirty="0" smtClean="0"/>
              <a:t>)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Mental disorders (Denny Borsboom, Kenneth </a:t>
            </a:r>
            <a:r>
              <a:rPr lang="en-US" dirty="0" err="1"/>
              <a:t>Kendler</a:t>
            </a:r>
            <a:r>
              <a:rPr lang="en-US" dirty="0"/>
              <a:t>, Eiko Fried)</a:t>
            </a:r>
          </a:p>
          <a:p>
            <a:pPr lvl="1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17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dirty="0"/>
              <a:t>What are psychological </a:t>
            </a:r>
            <a:r>
              <a:rPr lang="en-US" sz="2800" dirty="0" smtClean="0"/>
              <a:t>constructs?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037197" y="2745814"/>
            <a:ext cx="2943131" cy="6463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Natural Kinds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037198" y="4778188"/>
            <a:ext cx="2943131" cy="6463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Social Kinds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054507" y="2745814"/>
            <a:ext cx="2943131" cy="6463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Practical Kinds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054507" y="4778189"/>
            <a:ext cx="2943131" cy="64633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Complex Kinds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4835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Statistical Models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48189"/>
            <a:ext cx="8574087" cy="39925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The question what a psychological construct is guides the type of statistical model that is appropriate. </a:t>
            </a:r>
          </a:p>
        </p:txBody>
      </p:sp>
    </p:spTree>
    <p:extLst>
      <p:ext uri="{BB962C8B-B14F-4D97-AF65-F5344CB8AC3E}">
        <p14:creationId xmlns:p14="http://schemas.microsoft.com/office/powerpoint/2010/main" val="202915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Statistical Models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48189"/>
            <a:ext cx="8574087" cy="39925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The question what a psychological construct is guides the type of statistical model that is appropriate.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3" y="3088519"/>
            <a:ext cx="7263380" cy="30506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77986" y="3088519"/>
            <a:ext cx="4082143" cy="21595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3" y="3088519"/>
            <a:ext cx="7263380" cy="3050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Statistical Models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48189"/>
            <a:ext cx="8574087" cy="39925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The question what a psychological construct is guides the type of statistical model that is appropriate.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409596" y="3088518"/>
            <a:ext cx="2171700" cy="21595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4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84163" y="1869929"/>
            <a:ext cx="8574087" cy="4834850"/>
          </a:xfrm>
        </p:spPr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Thursday January 11</a:t>
            </a:r>
          </a:p>
          <a:p>
            <a:pPr lvl="1">
              <a:spcAft>
                <a:spcPts val="300"/>
              </a:spcAft>
              <a:buClrTx/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Morning</a:t>
            </a:r>
          </a:p>
          <a:p>
            <a:pPr lvl="2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Introduction &amp; Theoretical Foundation of Network Analysis</a:t>
            </a:r>
          </a:p>
          <a:p>
            <a:pPr lvl="2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Drawing Networks in R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(part of practical)</a:t>
            </a:r>
          </a:p>
          <a:p>
            <a:pPr lvl="1">
              <a:spcAft>
                <a:spcPts val="300"/>
              </a:spcAft>
              <a:buClrTx/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Afternoon</a:t>
            </a:r>
          </a:p>
          <a:p>
            <a:pPr lvl="2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Network Estimation and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nference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(Markov Random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Fields: Gaussian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raphical Model &amp;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Ising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Model)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Friday January 12</a:t>
            </a:r>
          </a:p>
          <a:p>
            <a:pPr lvl="1">
              <a:spcAft>
                <a:spcPts val="300"/>
              </a:spcAft>
              <a:buClrTx/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Morning</a:t>
            </a:r>
          </a:p>
          <a:p>
            <a:pPr lvl="2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Stability, Replicability &amp; Challenges of Network Modeling</a:t>
            </a:r>
          </a:p>
          <a:p>
            <a:pPr lvl="1">
              <a:spcAft>
                <a:spcPts val="300"/>
              </a:spcAft>
              <a:buClrTx/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Afternoon</a:t>
            </a:r>
          </a:p>
          <a:p>
            <a:pPr lvl="2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Advanced Methods (Network Comparison Test, Mixed Graphical Models, Latent Variable Network Modeling) </a:t>
            </a:r>
          </a:p>
        </p:txBody>
      </p:sp>
      <p:sp>
        <p:nvSpPr>
          <p:cNvPr id="3" name="TextBox 2"/>
          <p:cNvSpPr txBox="1"/>
          <p:nvPr/>
        </p:nvSpPr>
        <p:spPr>
          <a:xfrm rot="20975207">
            <a:off x="426617" y="3261417"/>
            <a:ext cx="8360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Each block is followed by a computer practical in R</a:t>
            </a:r>
            <a:endParaRPr lang="en-US" sz="36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Workshop Overview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3898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Statistical Models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48189"/>
            <a:ext cx="8574087" cy="3992563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dirty="0" smtClean="0"/>
              <a:t>The question what a psychological construct is guides the type of statistical model that is appropriate.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3" y="3088520"/>
            <a:ext cx="7263380" cy="305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3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Conclusion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/>
          </a:bodyPr>
          <a:lstStyle/>
          <a:p>
            <a:pPr marL="342900" lvl="1" indent="-342900">
              <a:buFont typeface="Arial" charset="0"/>
              <a:buChar char="•"/>
            </a:pPr>
            <a:r>
              <a:rPr lang="en-US" sz="2400" dirty="0" smtClean="0"/>
              <a:t>Specify theory before you move to modeling; consider what model is appropriate for your theory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400" dirty="0" smtClean="0"/>
              <a:t>Distinguish theoretical from statistical model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400" dirty="0" smtClean="0"/>
              <a:t>Network and common cause </a:t>
            </a:r>
            <a:r>
              <a:rPr lang="en-US" sz="2400" b="1" dirty="0" smtClean="0"/>
              <a:t>theory </a:t>
            </a:r>
            <a:r>
              <a:rPr lang="en-US" sz="2400" dirty="0" smtClean="0"/>
              <a:t>(e.g. of mental disorders) are competing, and cannot both be fully true at the same time </a:t>
            </a:r>
          </a:p>
          <a:p>
            <a:pPr marL="742950" lvl="2" indent="-342900">
              <a:buFont typeface="Arial" charset="0"/>
              <a:buChar char="•"/>
            </a:pPr>
            <a:r>
              <a:rPr lang="en-US" sz="2200" dirty="0"/>
              <a:t>A</a:t>
            </a:r>
            <a:r>
              <a:rPr lang="en-US" sz="2200" dirty="0" smtClean="0"/>
              <a:t>lthough hybrid situations are feasible</a:t>
            </a:r>
          </a:p>
          <a:p>
            <a:pPr marL="342900" lvl="1" indent="-342900">
              <a:buFont typeface="Arial" charset="0"/>
              <a:buChar char="•"/>
            </a:pPr>
            <a:r>
              <a:rPr lang="en-US" sz="2400" dirty="0" smtClean="0"/>
              <a:t>Network and latent variable </a:t>
            </a:r>
            <a:r>
              <a:rPr lang="en-US" sz="2400" b="1" dirty="0" smtClean="0"/>
              <a:t>models </a:t>
            </a:r>
            <a:r>
              <a:rPr lang="en-US" sz="2400" dirty="0" smtClean="0"/>
              <a:t>are mathematically interchangeable and complementary, not competing</a:t>
            </a:r>
          </a:p>
          <a:p>
            <a:pPr marL="342900" lvl="1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37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4163" y="2002931"/>
            <a:ext cx="8574087" cy="4364616"/>
          </a:xfrm>
        </p:spPr>
        <p:txBody>
          <a:bodyPr>
            <a:normAutofit fontScale="92500" lnSpcReduction="10000"/>
          </a:bodyPr>
          <a:lstStyle/>
          <a:p>
            <a:pPr indent="-438150" algn="ctr"/>
            <a:r>
              <a:rPr lang="en-US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Introduction and Theoretical Foundation of Network Analysis 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1.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Complexity &amp; the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etwork theory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2.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What are psychological constructs?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tx1"/>
                </a:solidFill>
              </a:rPr>
              <a:t>Part 3. </a:t>
            </a:r>
            <a:r>
              <a:rPr lang="en-US" sz="2000" b="1" dirty="0" smtClean="0">
                <a:solidFill>
                  <a:schemeClr val="tx1"/>
                </a:solidFill>
              </a:rPr>
              <a:t>Analogies to other fields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4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. Nomenclature &amp; concepts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5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Social network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nalysis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6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Network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psychometrics</a:t>
            </a:r>
          </a:p>
          <a:p>
            <a:pPr marL="800100" indent="-261938">
              <a:buFont typeface="Arial" charset="0"/>
              <a:buChar char="•"/>
            </a:pPr>
            <a:endParaRPr lang="en-US" sz="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95350" indent="-439738"/>
            <a:r>
              <a:rPr lang="en-US" b="1" u="sng" dirty="0" smtClean="0">
                <a:solidFill>
                  <a:schemeClr val="bg1">
                    <a:lumMod val="75000"/>
                  </a:schemeClr>
                </a:solidFill>
              </a:rPr>
              <a:t>Drawing Networks in R &amp; Practical Session</a:t>
            </a:r>
            <a:endParaRPr lang="en-US" b="1" u="sng" dirty="0">
              <a:solidFill>
                <a:schemeClr val="bg1">
                  <a:lumMod val="75000"/>
                </a:schemeClr>
              </a:solidFill>
            </a:endParaRPr>
          </a:p>
          <a:p>
            <a:pPr marL="538162" indent="0">
              <a:buNone/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Morning Session Overview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7321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46959"/>
            <a:ext cx="7620000" cy="3867150"/>
          </a:xfrm>
        </p:spPr>
      </p:pic>
      <p:sp>
        <p:nvSpPr>
          <p:cNvPr id="6" name="Rectangle 5"/>
          <p:cNvSpPr/>
          <p:nvPr/>
        </p:nvSpPr>
        <p:spPr>
          <a:xfrm>
            <a:off x="284163" y="6100358"/>
            <a:ext cx="8574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effectLst/>
                <a:ea typeface="Calibri" charset="0"/>
                <a:cs typeface="Calibri" charset="0"/>
              </a:rPr>
              <a:t>van der Maas, H. L., Dolan, C. V., </a:t>
            </a:r>
            <a:r>
              <a:rPr lang="en-US" sz="1200" dirty="0" err="1" smtClean="0">
                <a:effectLst/>
                <a:ea typeface="Calibri" charset="0"/>
                <a:cs typeface="Calibri" charset="0"/>
              </a:rPr>
              <a:t>Grasman</a:t>
            </a:r>
            <a:r>
              <a:rPr lang="en-US" sz="1200" dirty="0" smtClean="0">
                <a:effectLst/>
                <a:ea typeface="Calibri" charset="0"/>
                <a:cs typeface="Calibri" charset="0"/>
              </a:rPr>
              <a:t>, R. P., </a:t>
            </a:r>
            <a:r>
              <a:rPr lang="en-US" sz="1200" dirty="0" err="1" smtClean="0">
                <a:effectLst/>
                <a:ea typeface="Calibri" charset="0"/>
                <a:cs typeface="Calibri" charset="0"/>
              </a:rPr>
              <a:t>Wicherts</a:t>
            </a:r>
            <a:r>
              <a:rPr lang="en-US" sz="1200" dirty="0" smtClean="0">
                <a:effectLst/>
                <a:ea typeface="Calibri" charset="0"/>
                <a:cs typeface="Calibri" charset="0"/>
              </a:rPr>
              <a:t>, J. M., Huizenga, H. M., &amp; </a:t>
            </a:r>
            <a:r>
              <a:rPr lang="en-US" sz="1200" dirty="0" err="1" smtClean="0">
                <a:effectLst/>
                <a:ea typeface="Calibri" charset="0"/>
                <a:cs typeface="Calibri" charset="0"/>
              </a:rPr>
              <a:t>Raijmakers</a:t>
            </a:r>
            <a:r>
              <a:rPr lang="en-US" sz="1200" dirty="0" smtClean="0">
                <a:effectLst/>
                <a:ea typeface="Calibri" charset="0"/>
                <a:cs typeface="Calibri" charset="0"/>
              </a:rPr>
              <a:t>, M. E. (2006). A dynamical model of general intelligence: The positive manifold of intelligence by mutualism. </a:t>
            </a:r>
            <a:r>
              <a:rPr lang="en-US" sz="1200" i="1" dirty="0" smtClean="0">
                <a:effectLst/>
                <a:ea typeface="Calibri" charset="0"/>
                <a:cs typeface="Calibri" charset="0"/>
              </a:rPr>
              <a:t>Psychological Review</a:t>
            </a:r>
            <a:r>
              <a:rPr lang="en-US" sz="1200" dirty="0" smtClean="0">
                <a:effectLst/>
                <a:ea typeface="Calibri" charset="0"/>
                <a:cs typeface="Calibri" charset="0"/>
              </a:rPr>
              <a:t>, </a:t>
            </a:r>
            <a:r>
              <a:rPr lang="en-US" sz="1200" i="1" dirty="0" smtClean="0">
                <a:effectLst/>
                <a:ea typeface="Calibri" charset="0"/>
                <a:cs typeface="Calibri" charset="0"/>
              </a:rPr>
              <a:t>113</a:t>
            </a:r>
            <a:r>
              <a:rPr lang="en-US" sz="1200" dirty="0" smtClean="0">
                <a:effectLst/>
                <a:ea typeface="Calibri" charset="0"/>
                <a:cs typeface="Calibri" charset="0"/>
              </a:rPr>
              <a:t>(4), 842–861. </a:t>
            </a:r>
            <a:r>
              <a:rPr lang="en-US" sz="1200" dirty="0" err="1" smtClean="0">
                <a:effectLst/>
                <a:ea typeface="Calibri" charset="0"/>
                <a:cs typeface="Calibri" charset="0"/>
              </a:rPr>
              <a:t>doi</a:t>
            </a:r>
            <a:r>
              <a:rPr lang="en-US" sz="1200" dirty="0" smtClean="0">
                <a:effectLst/>
                <a:ea typeface="Calibri" charset="0"/>
                <a:cs typeface="Calibri" charset="0"/>
              </a:rPr>
              <a:t>: 10.1037/ 0033-295X.113.4.842 </a:t>
            </a:r>
            <a:endParaRPr lang="en-US" sz="1200" dirty="0"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8960" y="1756327"/>
            <a:ext cx="152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factor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09063" y="1727980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Mutualism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Analogy 1: Ecology</a:t>
            </a:r>
          </a:p>
        </p:txBody>
      </p:sp>
    </p:spTree>
    <p:extLst>
      <p:ext uri="{BB962C8B-B14F-4D97-AF65-F5344CB8AC3E}">
        <p14:creationId xmlns:p14="http://schemas.microsoft.com/office/powerpoint/2010/main" val="233848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Analogy </a:t>
            </a:r>
            <a:r>
              <a:rPr lang="en-US" sz="3200" dirty="0" smtClean="0"/>
              <a:t>2: </a:t>
            </a:r>
            <a:r>
              <a:rPr lang="en-US" sz="3200" dirty="0"/>
              <a:t>Psychopathology as a Virus</a:t>
            </a:r>
          </a:p>
        </p:txBody>
      </p:sp>
      <p:pic>
        <p:nvPicPr>
          <p:cNvPr id="8" name="depress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42787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11037"/>
            <a:ext cx="8574087" cy="3992563"/>
          </a:xfrm>
        </p:spPr>
        <p:txBody>
          <a:bodyPr/>
          <a:lstStyle/>
          <a:p>
            <a:r>
              <a:rPr lang="en-US" dirty="0">
                <a:hlinkClick r:id="rId3"/>
              </a:rPr>
              <a:t>http://vax.herokuapp.com/</a:t>
            </a:r>
            <a:r>
              <a:rPr lang="en-US" dirty="0" smtClean="0">
                <a:hlinkClick r:id="rId3"/>
              </a:rPr>
              <a:t>game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Prevent the Outbreak</a:t>
            </a:r>
          </a:p>
        </p:txBody>
      </p:sp>
    </p:spTree>
    <p:extLst>
      <p:ext uri="{BB962C8B-B14F-4D97-AF65-F5344CB8AC3E}">
        <p14:creationId xmlns:p14="http://schemas.microsoft.com/office/powerpoint/2010/main" val="111985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7195" y="167347"/>
            <a:ext cx="8759885" cy="219557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u0097060\Dropbox\DB Shared Folders\Network workshops 2016\Boston\Day 1\Markdown\Figures\Facebo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90" y="929126"/>
            <a:ext cx="8833554" cy="49708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28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7195" y="167347"/>
            <a:ext cx="8759885" cy="219557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C:\Users\u0097060\Dropbox\DB Shared Folders\Network workshops 2016\Boston\Day 1\Markdown\Figures\airbn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18" y="1817512"/>
            <a:ext cx="8819442" cy="35718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33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7195" y="167347"/>
            <a:ext cx="8759885" cy="219557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72" y="365819"/>
            <a:ext cx="6920347" cy="56660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2139" y="6228046"/>
            <a:ext cx="773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Bearman</a:t>
            </a:r>
            <a:r>
              <a:rPr lang="en-US" sz="1200" dirty="0"/>
              <a:t>, P. S., Moody, J., &amp; </a:t>
            </a:r>
            <a:r>
              <a:rPr lang="en-US" sz="1200" dirty="0" err="1"/>
              <a:t>Stovel</a:t>
            </a:r>
            <a:r>
              <a:rPr lang="en-US" sz="1200" dirty="0"/>
              <a:t>, K. (2004). Chains of affection: The structure of adolescent romantic and sexual networks. American journal of sociology, 110(1), 44-91.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16434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Mapping out Psychological Complexity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Networks may be useful structures in mapping out psychological complexity. However, to study such a network, we first need to construct it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Dynamical systems modeling</a:t>
            </a:r>
            <a:r>
              <a:rPr lang="en-US" dirty="0" smtClean="0"/>
              <a:t>: theoretical expertise can be used to form a network “from the ground up”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Network psychometrics</a:t>
            </a:r>
            <a:r>
              <a:rPr lang="en-US" dirty="0" smtClean="0"/>
              <a:t>: network estimation methodology has been worked out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While originating from the network perspective, now more often used as exploratory hypothesis generating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4918-3870-ED4C-981A-F46DBE234B2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234" y="2088613"/>
            <a:ext cx="2908300" cy="290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730" y="2088613"/>
            <a:ext cx="2921000" cy="2921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With thanks to </a:t>
            </a:r>
            <a:r>
              <a:rPr lang="en-US" sz="4400" b="1" dirty="0" err="1"/>
              <a:t>Sacha</a:t>
            </a:r>
            <a:r>
              <a:rPr lang="en-US" sz="4400" b="1" dirty="0"/>
              <a:t> </a:t>
            </a:r>
            <a:r>
              <a:rPr lang="en-US" sz="4400" b="1" dirty="0" err="1"/>
              <a:t>Epskamp</a:t>
            </a:r>
            <a:r>
              <a:rPr lang="en-US" sz="4400" b="1" dirty="0"/>
              <a:t> </a:t>
            </a:r>
            <a:r>
              <a:rPr lang="en-US" sz="4400" dirty="0"/>
              <a:t>and </a:t>
            </a:r>
            <a:r>
              <a:rPr lang="en-US" sz="4400" b="1" dirty="0" err="1"/>
              <a:t>Eiko</a:t>
            </a:r>
            <a:r>
              <a:rPr lang="en-US" sz="4400" b="1" dirty="0"/>
              <a:t> Fried </a:t>
            </a:r>
            <a:r>
              <a:rPr lang="en-US" sz="4400" dirty="0"/>
              <a:t>for </a:t>
            </a:r>
            <a:r>
              <a:rPr lang="en-US" sz="4400" dirty="0" smtClean="0"/>
              <a:t>many of 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/>
              <a:t>these </a:t>
            </a:r>
            <a:r>
              <a:rPr lang="en-US" sz="4400" dirty="0" smtClean="0"/>
              <a:t>slides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0559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Break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06" y="2243667"/>
            <a:ext cx="44450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4163" y="2002931"/>
            <a:ext cx="8574087" cy="4364616"/>
          </a:xfrm>
        </p:spPr>
        <p:txBody>
          <a:bodyPr>
            <a:normAutofit fontScale="92500" lnSpcReduction="10000"/>
          </a:bodyPr>
          <a:lstStyle/>
          <a:p>
            <a:pPr indent="-438150" algn="ctr"/>
            <a:r>
              <a:rPr lang="en-US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Introduction and Theoretical Foundation of Network Analysis 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1.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Complexity &amp; the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etwork theory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2.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What are psychological constructs?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3.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Analogies to other fields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tx1"/>
                </a:solidFill>
              </a:rPr>
              <a:t>Part 4</a:t>
            </a:r>
            <a:r>
              <a:rPr lang="en-US" sz="2000" b="1" dirty="0" smtClean="0">
                <a:solidFill>
                  <a:schemeClr val="tx1"/>
                </a:solidFill>
              </a:rPr>
              <a:t>. Nomenclature &amp; concepts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5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Social network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nalysis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6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Network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psychometrics</a:t>
            </a:r>
          </a:p>
          <a:p>
            <a:pPr marL="800100" indent="-261938">
              <a:buFont typeface="Arial" charset="0"/>
              <a:buChar char="•"/>
            </a:pPr>
            <a:endParaRPr lang="en-US" sz="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95350" indent="-439738"/>
            <a:r>
              <a:rPr lang="en-US" b="1" u="sng" dirty="0" smtClean="0">
                <a:solidFill>
                  <a:schemeClr val="bg1">
                    <a:lumMod val="75000"/>
                  </a:schemeClr>
                </a:solidFill>
              </a:rPr>
              <a:t>Drawing Networks in R &amp; Practical Session</a:t>
            </a:r>
            <a:endParaRPr lang="en-US" b="1" u="sng" dirty="0">
              <a:solidFill>
                <a:schemeClr val="bg1">
                  <a:lumMod val="75000"/>
                </a:schemeClr>
              </a:solidFill>
            </a:endParaRPr>
          </a:p>
          <a:p>
            <a:pPr marL="538162" indent="0">
              <a:buNone/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Morning Session Overview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450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0097060\Dropbox\DB Shared Folders\Network workshops 2016\Boston\Day 1\Markdown\Figures\Facebook_loc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668" y="3109111"/>
            <a:ext cx="3612363" cy="3612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/>
              <a:t>Networks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87399"/>
            <a:ext cx="7076747" cy="4410169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/>
              <a:t>A network is a set of </a:t>
            </a:r>
            <a:r>
              <a:rPr lang="en-US" b="1" dirty="0"/>
              <a:t>nodes</a:t>
            </a:r>
            <a:r>
              <a:rPr lang="en-US" i="1" dirty="0"/>
              <a:t> </a:t>
            </a:r>
            <a:r>
              <a:rPr lang="en-US" dirty="0"/>
              <a:t>connected by a set of </a:t>
            </a:r>
            <a:r>
              <a:rPr lang="en-US" b="1" dirty="0"/>
              <a:t>edges </a:t>
            </a:r>
          </a:p>
          <a:p>
            <a:pPr lvl="1">
              <a:buFont typeface="Arial"/>
              <a:buChar char="•"/>
            </a:pPr>
            <a:r>
              <a:rPr lang="en-US" dirty="0"/>
              <a:t>Nodes are also called </a:t>
            </a:r>
            <a:r>
              <a:rPr lang="en-US" i="1" dirty="0"/>
              <a:t>vertices</a:t>
            </a:r>
          </a:p>
          <a:p>
            <a:pPr lvl="1">
              <a:buFont typeface="Arial"/>
              <a:buChar char="•"/>
            </a:pPr>
            <a:r>
              <a:rPr lang="en-US" dirty="0"/>
              <a:t>Edges are also called </a:t>
            </a:r>
            <a:r>
              <a:rPr lang="en-US" i="1" dirty="0"/>
              <a:t>links</a:t>
            </a: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dirty="0"/>
              <a:t>Networks are also called </a:t>
            </a:r>
            <a:r>
              <a:rPr lang="en-US" i="1" dirty="0"/>
              <a:t>graphs</a:t>
            </a:r>
          </a:p>
          <a:p>
            <a:pPr>
              <a:buFont typeface="Arial"/>
              <a:buChar char="•"/>
            </a:pPr>
            <a:r>
              <a:rPr lang="en-US" dirty="0"/>
              <a:t>A node represents an entity</a:t>
            </a:r>
          </a:p>
          <a:p>
            <a:pPr lvl="1">
              <a:buFont typeface="Arial"/>
              <a:buChar char="•"/>
            </a:pPr>
            <a:r>
              <a:rPr lang="en-US" dirty="0"/>
              <a:t>People</a:t>
            </a:r>
          </a:p>
          <a:p>
            <a:pPr lvl="1">
              <a:buFont typeface="Arial"/>
              <a:buChar char="•"/>
            </a:pPr>
            <a:r>
              <a:rPr lang="en-US" dirty="0"/>
              <a:t>Cities</a:t>
            </a:r>
          </a:p>
          <a:p>
            <a:pPr lvl="1">
              <a:buFont typeface="Arial"/>
              <a:buChar char="•"/>
            </a:pPr>
            <a:r>
              <a:rPr lang="en-US" dirty="0"/>
              <a:t>Symptoms</a:t>
            </a:r>
          </a:p>
          <a:p>
            <a:pPr lvl="1">
              <a:buFont typeface="Arial"/>
              <a:buChar char="•"/>
            </a:pPr>
            <a:r>
              <a:rPr lang="en-US" dirty="0"/>
              <a:t>Psychological construct</a:t>
            </a:r>
          </a:p>
          <a:p>
            <a:pPr lvl="1">
              <a:buFont typeface="Arial"/>
              <a:buChar char="•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0097060\Dropbox\DB Shared Folders\Network workshops 2016\Boston\Day 1\Markdown\Figures\Facebook_loc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668" y="3109111"/>
            <a:ext cx="3612363" cy="36123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/>
              <a:t>Networks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66900"/>
            <a:ext cx="7076747" cy="3992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An edge represents some connection between two nodes</a:t>
            </a:r>
          </a:p>
          <a:p>
            <a:r>
              <a:rPr lang="en-US" dirty="0"/>
              <a:t>Friendship / contact</a:t>
            </a:r>
          </a:p>
          <a:p>
            <a:r>
              <a:rPr lang="en-US" dirty="0"/>
              <a:t>Distance</a:t>
            </a:r>
          </a:p>
          <a:p>
            <a:r>
              <a:rPr lang="en-US" dirty="0"/>
              <a:t>Comorbidity</a:t>
            </a:r>
          </a:p>
          <a:p>
            <a:r>
              <a:rPr lang="en-US" dirty="0"/>
              <a:t>Causality</a:t>
            </a:r>
          </a:p>
          <a:p>
            <a:r>
              <a:rPr lang="en-US" dirty="0"/>
              <a:t>Interaction</a:t>
            </a:r>
          </a:p>
          <a:p>
            <a:pPr lvl="1"/>
            <a:endParaRPr lang="en-US" dirty="0"/>
          </a:p>
          <a:p>
            <a:pPr lvl="1"/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9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Networks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09" y="2523509"/>
            <a:ext cx="3611564" cy="36115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2" y="2521267"/>
            <a:ext cx="3613554" cy="3613552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84163" y="1866900"/>
            <a:ext cx="857408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Helvetica Neue Light" charset="0"/>
              </a:rPr>
              <a:t>Edges can be weighted or unweighted</a:t>
            </a:r>
          </a:p>
        </p:txBody>
      </p:sp>
    </p:spTree>
    <p:extLst>
      <p:ext uri="{BB962C8B-B14F-4D97-AF65-F5344CB8AC3E}">
        <p14:creationId xmlns:p14="http://schemas.microsoft.com/office/powerpoint/2010/main" val="390468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Signs of edges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US" dirty="0" smtClean="0"/>
              <a:t>Edges can have a sign (</a:t>
            </a:r>
            <a:r>
              <a:rPr lang="en-US" dirty="0" smtClean="0">
                <a:solidFill>
                  <a:srgbClr val="00B050"/>
                </a:solidFill>
              </a:rPr>
              <a:t>positive </a:t>
            </a:r>
            <a:r>
              <a:rPr lang="en-US" dirty="0"/>
              <a:t>or </a:t>
            </a:r>
            <a:r>
              <a:rPr lang="en-US" dirty="0">
                <a:solidFill>
                  <a:srgbClr val="FF0000"/>
                </a:solidFill>
              </a:rPr>
              <a:t>negative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3" y="2421619"/>
            <a:ext cx="4180114" cy="41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2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Networks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9629" y="1866900"/>
            <a:ext cx="5216208" cy="5227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Networks can be </a:t>
            </a:r>
            <a:r>
              <a:rPr lang="en-US" i="1" dirty="0"/>
              <a:t>directed</a:t>
            </a:r>
            <a:r>
              <a:rPr lang="en-US" dirty="0"/>
              <a:t> or </a:t>
            </a:r>
            <a:r>
              <a:rPr lang="en-US" i="1" dirty="0"/>
              <a:t>undirected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81" y="2537029"/>
            <a:ext cx="4186352" cy="4186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170" y="2276113"/>
            <a:ext cx="4553687" cy="45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8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0097060\Dropbox\DB Shared Folders\Network workshops 2016\Boston\Day 1\Markdown\Figures\over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47" y="1802803"/>
            <a:ext cx="4949331" cy="48963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/>
              <a:t>Networks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Mathematical notation of graphs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66900"/>
            <a:ext cx="8574087" cy="48064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dirty="0"/>
              <a:t>graph </a:t>
            </a:r>
            <a:r>
              <a:rPr lang="en-US" i="1" dirty="0"/>
              <a:t>G </a:t>
            </a:r>
            <a:r>
              <a:rPr lang="en-US" dirty="0"/>
              <a:t>is considered an ordered pair of a set</a:t>
            </a:r>
            <a:r>
              <a:rPr lang="en-US" i="1" dirty="0"/>
              <a:t> </a:t>
            </a:r>
            <a:r>
              <a:rPr lang="en-US" i="1" dirty="0" smtClean="0"/>
              <a:t>N </a:t>
            </a:r>
            <a:r>
              <a:rPr lang="en-US" dirty="0"/>
              <a:t>of </a:t>
            </a:r>
            <a:r>
              <a:rPr lang="en-US" dirty="0" smtClean="0"/>
              <a:t>nodes and </a:t>
            </a:r>
            <a:r>
              <a:rPr lang="en-US" dirty="0"/>
              <a:t>a set </a:t>
            </a:r>
            <a:r>
              <a:rPr lang="en-US" i="1" dirty="0"/>
              <a:t>E </a:t>
            </a:r>
            <a:r>
              <a:rPr lang="en-US" dirty="0"/>
              <a:t>edges: </a:t>
            </a:r>
            <a:endParaRPr lang="en-US" dirty="0" smtClean="0"/>
          </a:p>
          <a:p>
            <a:endParaRPr lang="en-US" i="1" dirty="0" smtClean="0"/>
          </a:p>
          <a:p>
            <a:endParaRPr lang="en-US" i="1" dirty="0"/>
          </a:p>
          <a:p>
            <a:endParaRPr lang="en-US" i="1" dirty="0"/>
          </a:p>
          <a:p>
            <a:pPr marL="0" indent="0">
              <a:buNone/>
            </a:pPr>
            <a:r>
              <a:rPr lang="is-IS" i="1" dirty="0" smtClean="0"/>
              <a:t>G </a:t>
            </a:r>
            <a:r>
              <a:rPr lang="is-IS" dirty="0"/>
              <a:t>= </a:t>
            </a:r>
            <a:r>
              <a:rPr lang="is-IS" dirty="0" smtClean="0"/>
              <a:t>{</a:t>
            </a:r>
            <a:r>
              <a:rPr lang="is-IS" i="1" dirty="0"/>
              <a:t>N</a:t>
            </a:r>
            <a:r>
              <a:rPr lang="is-IS" dirty="0" smtClean="0"/>
              <a:t>,</a:t>
            </a:r>
            <a:r>
              <a:rPr lang="is-IS" i="1" dirty="0" smtClean="0"/>
              <a:t>E</a:t>
            </a:r>
            <a:r>
              <a:rPr lang="is-IS" dirty="0"/>
              <a:t>}</a:t>
            </a:r>
            <a:br>
              <a:rPr lang="is-IS" dirty="0"/>
            </a:br>
            <a:r>
              <a:rPr lang="is-IS" i="1" dirty="0" smtClean="0"/>
              <a:t>N </a:t>
            </a:r>
            <a:r>
              <a:rPr lang="is-IS" dirty="0"/>
              <a:t>= {1, 2, 3}</a:t>
            </a:r>
            <a:br>
              <a:rPr lang="is-IS" dirty="0"/>
            </a:br>
            <a:r>
              <a:rPr lang="is-IS" i="1" dirty="0" smtClean="0"/>
              <a:t>E </a:t>
            </a:r>
            <a:r>
              <a:rPr lang="is-IS" dirty="0"/>
              <a:t>= {(1, 2), (2, 3), (3, 1)}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29" y="2585811"/>
            <a:ext cx="3722914" cy="37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2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Adjacency matrix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66900"/>
            <a:ext cx="8574087" cy="4508416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An adjacency matrix is a square N×N matrix in which 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each element is 0 or 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1; N is the 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number of 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nodes.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If there is a 1 in row </a:t>
            </a:r>
            <a:r>
              <a:rPr lang="en-US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i</a:t>
            </a:r>
            <a:r>
              <a:rPr lang="en-US" dirty="0" smtClean="0">
                <a:latin typeface="Helvetica Neue Light" charset="0"/>
                <a:ea typeface="Helvetica Neue Light" charset="0"/>
                <a:cs typeface="Helvetica Neue Light" charset="0"/>
              </a:rPr>
              <a:t> and column j it means there is an 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edge from node </a:t>
            </a:r>
            <a:r>
              <a:rPr lang="en-US" dirty="0" err="1">
                <a:latin typeface="Helvetica Neue Light" charset="0"/>
                <a:ea typeface="Helvetica Neue Light" charset="0"/>
                <a:cs typeface="Helvetica Neue Light" charset="0"/>
              </a:rPr>
              <a:t>i</a:t>
            </a: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 to node j </a:t>
            </a:r>
          </a:p>
          <a:p>
            <a:pPr>
              <a:buFont typeface="Arial"/>
              <a:buChar char="•"/>
            </a:pPr>
            <a:r>
              <a:rPr lang="en-US" dirty="0">
                <a:latin typeface="Helvetica Neue Light" charset="0"/>
                <a:ea typeface="Helvetica Neue Light" charset="0"/>
                <a:cs typeface="Helvetica Neue Light" charset="0"/>
              </a:rPr>
              <a:t>A 0 denotes that there is no edge </a:t>
            </a:r>
          </a:p>
          <a:p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05" y="4564677"/>
            <a:ext cx="3020965" cy="198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Introduction Round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5509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Adjacency matrix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28" y="3014184"/>
            <a:ext cx="3020965" cy="19883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 flipH="1">
            <a:off x="2002016" y="2738125"/>
            <a:ext cx="405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Brush Script MT" charset="0"/>
                <a:ea typeface="Brush Script MT" charset="0"/>
                <a:cs typeface="Brush Script MT" charset="0"/>
              </a:rPr>
              <a:t>1   2   3 </a:t>
            </a:r>
            <a:endParaRPr lang="en-US" sz="3200" dirty="0">
              <a:solidFill>
                <a:srgbClr val="FF6600"/>
              </a:solidFill>
              <a:latin typeface="Brush Script MT" charset="0"/>
              <a:ea typeface="Brush Script MT" charset="0"/>
              <a:cs typeface="Brush Script M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1296426" y="3092897"/>
            <a:ext cx="803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Brush Script MT" charset="0"/>
                <a:ea typeface="Brush Script MT" charset="0"/>
                <a:cs typeface="Brush Script MT" charset="0"/>
              </a:rPr>
              <a:t>1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Brush Script MT" charset="0"/>
                <a:ea typeface="Brush Script MT" charset="0"/>
                <a:cs typeface="Brush Script MT" charset="0"/>
              </a:rPr>
              <a:t>2</a:t>
            </a:r>
          </a:p>
          <a:p>
            <a:pPr algn="ctr"/>
            <a:r>
              <a:rPr lang="en-US" sz="3200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Brush Script MT" charset="0"/>
                <a:ea typeface="Brush Script MT" charset="0"/>
                <a:cs typeface="Brush Script MT" charset="0"/>
              </a:rPr>
              <a:t>3</a:t>
            </a:r>
            <a:endParaRPr lang="en-US" sz="4000" dirty="0">
              <a:solidFill>
                <a:schemeClr val="accent2">
                  <a:lumMod val="75000"/>
                  <a:lumOff val="25000"/>
                </a:schemeClr>
              </a:solidFill>
              <a:latin typeface="Brush Script MT" charset="0"/>
              <a:ea typeface="Brush Script MT" charset="0"/>
              <a:cs typeface="Brush Script M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2382061" y="2231962"/>
            <a:ext cx="686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6600"/>
                </a:solidFill>
                <a:latin typeface="Brush Script MT" charset="0"/>
                <a:ea typeface="Brush Script MT" charset="0"/>
                <a:cs typeface="Brush Script MT" charset="0"/>
              </a:rPr>
              <a:t>To</a:t>
            </a:r>
            <a:endParaRPr lang="en-US" sz="3200" dirty="0">
              <a:solidFill>
                <a:srgbClr val="FF6600"/>
              </a:solidFill>
              <a:latin typeface="Brush Script MT" charset="0"/>
              <a:ea typeface="Brush Script MT" charset="0"/>
              <a:cs typeface="Brush Script M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72564" y="3009831"/>
            <a:ext cx="2001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72399"/>
                </a:solidFill>
                <a:latin typeface="Brush Script MT" charset="0"/>
                <a:ea typeface="Brush Script MT" charset="0"/>
                <a:cs typeface="Brush Script MT" charset="0"/>
              </a:rPr>
              <a:t>From</a:t>
            </a:r>
            <a:endParaRPr lang="en-US" sz="4000" dirty="0">
              <a:solidFill>
                <a:srgbClr val="772399"/>
              </a:solidFill>
              <a:latin typeface="Brush Script MT" charset="0"/>
              <a:ea typeface="Brush Script MT" charset="0"/>
              <a:cs typeface="Brush Script MT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29" y="2146899"/>
            <a:ext cx="3722914" cy="37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9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83" y="2444932"/>
            <a:ext cx="3717290" cy="3717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Adjacency matrix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46" y="2819112"/>
            <a:ext cx="3020965" cy="19883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4163" y="18669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Helvetica Neue Light" charset="0"/>
              </a:rPr>
              <a:t>Undirected networks are encoded with a symmetrical adjacency matrix </a:t>
            </a:r>
          </a:p>
          <a:p>
            <a:pPr marL="0" indent="0">
              <a:buNone/>
            </a:pPr>
            <a:endParaRPr lang="en-US" dirty="0">
              <a:latin typeface="Helvetica Neue Light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67" y="2989801"/>
            <a:ext cx="3167526" cy="215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4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Weights matrix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46" y="2819112"/>
            <a:ext cx="3020965" cy="19883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67" y="2989801"/>
            <a:ext cx="3167526" cy="215522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69713" y="18669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Helvetica Neue Light" charset="0"/>
              </a:rPr>
              <a:t>Weighted networks are encoded with a </a:t>
            </a:r>
            <a:r>
              <a:rPr lang="en-US" i="1" dirty="0" smtClean="0">
                <a:latin typeface="Helvetica Neue Light" charset="0"/>
              </a:rPr>
              <a:t>weights matrix </a:t>
            </a:r>
            <a:r>
              <a:rPr lang="en-US" dirty="0" smtClean="0">
                <a:latin typeface="Helvetica Neue Light" charset="0"/>
              </a:rPr>
              <a:t>(adjacency with other values than 0 and 1)</a:t>
            </a:r>
            <a:endParaRPr lang="en-US" i="1" dirty="0" smtClean="0">
              <a:latin typeface="Helvetica Neue Light" charset="0"/>
            </a:endParaRPr>
          </a:p>
          <a:p>
            <a:pPr marL="0" indent="0">
              <a:buNone/>
            </a:pPr>
            <a:endParaRPr lang="en-US" dirty="0">
              <a:latin typeface="Helvetica Neue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8725" y="6457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85875" y="3729038"/>
            <a:ext cx="1500188" cy="262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61758" y="3233426"/>
            <a:ext cx="18288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0  1  3</a:t>
            </a:r>
          </a:p>
          <a:p>
            <a:r>
              <a:rPr lang="en-US" sz="2800" dirty="0" smtClean="0"/>
              <a:t>1  0  2</a:t>
            </a:r>
            <a:br>
              <a:rPr lang="en-US" sz="2800" dirty="0" smtClean="0"/>
            </a:br>
            <a:r>
              <a:rPr lang="en-US" sz="2800" dirty="0" smtClean="0"/>
              <a:t>3  2  0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41" y="3014277"/>
            <a:ext cx="3712430" cy="371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7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4163" y="2002931"/>
            <a:ext cx="8574087" cy="4364616"/>
          </a:xfrm>
        </p:spPr>
        <p:txBody>
          <a:bodyPr>
            <a:normAutofit fontScale="92500" lnSpcReduction="10000"/>
          </a:bodyPr>
          <a:lstStyle/>
          <a:p>
            <a:pPr indent="-438150" algn="ctr"/>
            <a:r>
              <a:rPr lang="en-US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Introduction and Theoretical Foundation of Network Analysis 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1.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Complexity &amp; the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etwork theory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2.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What are psychological constructs?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3.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Analogies to other fields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4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Nomenclature &amp; concepts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tx1"/>
                </a:solidFill>
              </a:rPr>
              <a:t>Part 5</a:t>
            </a:r>
            <a:r>
              <a:rPr lang="en-US" sz="2000" i="1" dirty="0" smtClean="0">
                <a:solidFill>
                  <a:schemeClr val="tx1"/>
                </a:solidFill>
              </a:rPr>
              <a:t>. </a:t>
            </a:r>
            <a:r>
              <a:rPr lang="en-US" sz="2000" b="1" dirty="0" smtClean="0">
                <a:solidFill>
                  <a:schemeClr val="tx1"/>
                </a:solidFill>
              </a:rPr>
              <a:t>Social network </a:t>
            </a:r>
            <a:r>
              <a:rPr lang="en-US" sz="2000" b="1" dirty="0">
                <a:solidFill>
                  <a:schemeClr val="tx1"/>
                </a:solidFill>
              </a:rPr>
              <a:t>a</a:t>
            </a:r>
            <a:r>
              <a:rPr lang="en-US" sz="2000" b="1" dirty="0" smtClean="0">
                <a:solidFill>
                  <a:schemeClr val="tx1"/>
                </a:solidFill>
              </a:rPr>
              <a:t>nalysis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6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Network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psychometrics</a:t>
            </a:r>
          </a:p>
          <a:p>
            <a:pPr marL="800100" indent="-261938">
              <a:buFont typeface="Arial" charset="0"/>
              <a:buChar char="•"/>
            </a:pPr>
            <a:endParaRPr lang="en-US" sz="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95350" indent="-439738"/>
            <a:r>
              <a:rPr lang="en-US" b="1" u="sng" dirty="0" smtClean="0">
                <a:solidFill>
                  <a:schemeClr val="bg1">
                    <a:lumMod val="75000"/>
                  </a:schemeClr>
                </a:solidFill>
              </a:rPr>
              <a:t>Drawing Networks in R &amp; Practical Session</a:t>
            </a:r>
            <a:endParaRPr lang="en-US" b="1" u="sng" dirty="0">
              <a:solidFill>
                <a:schemeClr val="bg1">
                  <a:lumMod val="75000"/>
                </a:schemeClr>
              </a:solidFill>
            </a:endParaRPr>
          </a:p>
          <a:p>
            <a:pPr marL="538162" indent="0">
              <a:buNone/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Morning Session Overview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5768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Network Inference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75" y="1866900"/>
            <a:ext cx="8574087" cy="3992563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Once a network has been estimated, descriptive measures can be computed to investigate and summarize the structure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Global inference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E.g., Small-</a:t>
            </a:r>
            <a:r>
              <a:rPr lang="en-US" sz="2000" dirty="0" err="1" smtClean="0"/>
              <a:t>worldness</a:t>
            </a:r>
            <a:r>
              <a:rPr lang="en-US" sz="2000" dirty="0" smtClean="0"/>
              <a:t>, density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Mostly still in development for </a:t>
            </a:r>
            <a:r>
              <a:rPr lang="en-US" sz="2000" dirty="0"/>
              <a:t>weighted networks and </a:t>
            </a:r>
            <a:r>
              <a:rPr lang="en-US" sz="2000" dirty="0" smtClean="0"/>
              <a:t>MRFs</a:t>
            </a:r>
            <a:endParaRPr lang="is-IS" sz="2000" dirty="0" smtClean="0"/>
          </a:p>
          <a:p>
            <a:pPr>
              <a:buFont typeface="Arial"/>
              <a:buChar char="•"/>
            </a:pPr>
            <a:r>
              <a:rPr lang="is-IS" sz="2000" dirty="0" smtClean="0"/>
              <a:t>Local inference (nodes/edges)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E.g., node centrality, edge centrality, clustering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Many researchers in psychology focused on node centrality to obtain most “important” nodes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Important: These measures were developed in in networks such as railway and social networks; real interpretation in psychological networks is not trivial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3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Small-world networks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75" y="1866900"/>
            <a:ext cx="8588375" cy="4106719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000" dirty="0"/>
              <a:t>The famous paper of Watts and </a:t>
            </a:r>
            <a:r>
              <a:rPr lang="en-US" sz="2000" dirty="0" err="1"/>
              <a:t>Strogatz</a:t>
            </a:r>
            <a:r>
              <a:rPr lang="en-US" sz="2000" dirty="0"/>
              <a:t> (1998)—already </a:t>
            </a:r>
            <a:r>
              <a:rPr lang="en-US" sz="2000" dirty="0" smtClean="0"/>
              <a:t>cited </a:t>
            </a:r>
            <a:r>
              <a:rPr lang="uk-UA" sz="2000" dirty="0" smtClean="0"/>
              <a:t>34</a:t>
            </a:r>
            <a:r>
              <a:rPr lang="en-US" sz="2000" dirty="0" smtClean="0"/>
              <a:t>,</a:t>
            </a:r>
            <a:r>
              <a:rPr lang="uk-UA" sz="2000" dirty="0" smtClean="0"/>
              <a:t>477</a:t>
            </a:r>
            <a:r>
              <a:rPr lang="en-US" sz="2000" dirty="0" smtClean="0"/>
              <a:t> times</a:t>
            </a:r>
            <a:r>
              <a:rPr lang="en-US" sz="2000" dirty="0"/>
              <a:t>—describes the </a:t>
            </a:r>
            <a:r>
              <a:rPr lang="en-US" sz="2000" dirty="0" smtClean="0"/>
              <a:t>“small </a:t>
            </a:r>
            <a:r>
              <a:rPr lang="en-US" sz="2000" dirty="0"/>
              <a:t>world” principle </a:t>
            </a:r>
            <a:r>
              <a:rPr lang="en-US" sz="2000" dirty="0" smtClean="0"/>
              <a:t>that frequently </a:t>
            </a:r>
            <a:r>
              <a:rPr lang="en-US" sz="2000" dirty="0"/>
              <a:t>occurs in natural graphs.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High clustering</a:t>
            </a:r>
          </a:p>
          <a:p>
            <a:pPr lvl="1">
              <a:buFont typeface="Arial"/>
              <a:buChar char="•"/>
            </a:pPr>
            <a:r>
              <a:rPr lang="en-US" sz="2000" dirty="0" smtClean="0"/>
              <a:t>My friends are also typically friends</a:t>
            </a:r>
          </a:p>
          <a:p>
            <a:pPr>
              <a:buFont typeface="Arial"/>
              <a:buChar char="•"/>
            </a:pPr>
            <a:r>
              <a:rPr lang="en-US" sz="2000" dirty="0"/>
              <a:t>L</a:t>
            </a:r>
            <a:r>
              <a:rPr lang="en-US" sz="2000" dirty="0" smtClean="0"/>
              <a:t>ow </a:t>
            </a:r>
            <a:r>
              <a:rPr lang="en-US" sz="2000" dirty="0"/>
              <a:t>average path </a:t>
            </a:r>
            <a:r>
              <a:rPr lang="en-US" sz="2000" dirty="0" smtClean="0"/>
              <a:t>length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“Six degrees of separation</a:t>
            </a:r>
            <a:r>
              <a:rPr lang="en-US" sz="2000" dirty="0" smtClean="0"/>
              <a:t>”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84163" y="6345580"/>
            <a:ext cx="85740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smtClean="0"/>
              <a:t>Watts</a:t>
            </a:r>
            <a:r>
              <a:rPr lang="en-US" sz="1400" dirty="0"/>
              <a:t>, D. J., &amp; </a:t>
            </a:r>
            <a:r>
              <a:rPr lang="en-US" sz="1400" dirty="0" err="1"/>
              <a:t>Strogatz</a:t>
            </a:r>
            <a:r>
              <a:rPr lang="en-US" sz="1400" dirty="0"/>
              <a:t>, S. H. (1998). Collective dynamics of ‘small-world</a:t>
            </a:r>
            <a:r>
              <a:rPr lang="en-US" sz="1400" dirty="0" smtClean="0"/>
              <a:t>’ networks</a:t>
            </a:r>
            <a:r>
              <a:rPr lang="en-US" sz="1400" dirty="0"/>
              <a:t>. nature, 393(6684), 440-442.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4918-3870-ED4C-981A-F46DBE234B25}" type="slidenum">
              <a:rPr lang="en-US" smtClean="0"/>
              <a:t>55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122" y="2820289"/>
            <a:ext cx="3926128" cy="294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5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Bnetwor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519" y="1426792"/>
            <a:ext cx="5382202" cy="593537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4918-3870-ED4C-981A-F46DBE234B25}" type="slidenum">
              <a:rPr lang="en-US" smtClean="0"/>
              <a:t>56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Small-world networks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639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tts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36" y="1810499"/>
            <a:ext cx="6584044" cy="33728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7587" y="5084844"/>
            <a:ext cx="7066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 graph exhibits a small world structure if it has a much </a:t>
            </a:r>
            <a:r>
              <a:rPr lang="en-US" dirty="0" smtClean="0"/>
              <a:t>higher clustering </a:t>
            </a:r>
            <a:r>
              <a:rPr lang="en-US" dirty="0"/>
              <a:t>than a random graph of the same dimensions </a:t>
            </a:r>
            <a:r>
              <a:rPr lang="en-US" dirty="0" smtClean="0"/>
              <a:t>while still </a:t>
            </a:r>
            <a:r>
              <a:rPr lang="en-US" dirty="0"/>
              <a:t>having a low </a:t>
            </a:r>
            <a:r>
              <a:rPr lang="en-US" dirty="0" smtClean="0"/>
              <a:t>APL. The </a:t>
            </a:r>
            <a:r>
              <a:rPr lang="en-US" dirty="0"/>
              <a:t>small world index captures this in a single number. </a:t>
            </a:r>
            <a:r>
              <a:rPr lang="en-US" dirty="0" smtClean="0"/>
              <a:t>Higher than </a:t>
            </a:r>
            <a:r>
              <a:rPr lang="en-US" dirty="0"/>
              <a:t>3 is typically interpreted as a small world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4918-3870-ED4C-981A-F46DBE234B25}" type="slidenum">
              <a:rPr lang="en-US" smtClean="0"/>
              <a:t>57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Small-world networks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284163" y="6484907"/>
            <a:ext cx="85740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Watts</a:t>
            </a:r>
            <a:r>
              <a:rPr lang="en-US" sz="1400" dirty="0"/>
              <a:t>, D. J., &amp; </a:t>
            </a:r>
            <a:r>
              <a:rPr lang="en-US" sz="1400" dirty="0" err="1"/>
              <a:t>Strogatz</a:t>
            </a:r>
            <a:r>
              <a:rPr lang="en-US" sz="1400" dirty="0"/>
              <a:t>, S. H. (1998). Collective dynamics of ‘small-world</a:t>
            </a:r>
            <a:r>
              <a:rPr lang="en-US" sz="1400" dirty="0" smtClean="0"/>
              <a:t>’ networks</a:t>
            </a:r>
            <a:r>
              <a:rPr lang="en-US" sz="1400" dirty="0"/>
              <a:t>. nature, 393(6684), 440-442.</a:t>
            </a:r>
          </a:p>
        </p:txBody>
      </p:sp>
    </p:spTree>
    <p:extLst>
      <p:ext uri="{BB962C8B-B14F-4D97-AF65-F5344CB8AC3E}">
        <p14:creationId xmlns:p14="http://schemas.microsoft.com/office/powerpoint/2010/main" val="415605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00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0819" y="6169967"/>
            <a:ext cx="4942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/>
              <a:t>Borsboom</a:t>
            </a:r>
            <a:r>
              <a:rPr lang="en-US" sz="1200" dirty="0"/>
              <a:t>, D., Cramer, A. O., </a:t>
            </a:r>
            <a:r>
              <a:rPr lang="en-US" sz="1200" dirty="0" err="1"/>
              <a:t>Schmittmann</a:t>
            </a:r>
            <a:r>
              <a:rPr lang="en-US" sz="1200" dirty="0"/>
              <a:t>, V. D., Epskamp, S., &amp; </a:t>
            </a:r>
            <a:r>
              <a:rPr lang="en-US" sz="1200" dirty="0" err="1"/>
              <a:t>Waldorp</a:t>
            </a:r>
            <a:r>
              <a:rPr lang="en-US" sz="1200" dirty="0"/>
              <a:t>, L. J. (2011). The small world of psychopathology. </a:t>
            </a:r>
            <a:r>
              <a:rPr lang="en-US" sz="1200" dirty="0" err="1"/>
              <a:t>PloS</a:t>
            </a:r>
            <a:r>
              <a:rPr lang="en-US" sz="1200" dirty="0"/>
              <a:t> one, 6(11), e27407.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4918-3870-ED4C-981A-F46DBE234B2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96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Centrality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66900"/>
            <a:ext cx="8574087" cy="3992563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Centrality measures aim to assess the connectedness </a:t>
            </a:r>
            <a:r>
              <a:rPr lang="en-US" dirty="0"/>
              <a:t>of a given </a:t>
            </a:r>
            <a:r>
              <a:rPr lang="en-US" dirty="0" smtClean="0"/>
              <a:t>variable with </a:t>
            </a:r>
            <a:r>
              <a:rPr lang="en-US" dirty="0"/>
              <a:t>all other </a:t>
            </a:r>
            <a:r>
              <a:rPr lang="en-US" dirty="0" smtClean="0"/>
              <a:t>variables in </a:t>
            </a:r>
            <a:r>
              <a:rPr lang="en-US" dirty="0"/>
              <a:t>the </a:t>
            </a:r>
            <a:r>
              <a:rPr lang="en-US" dirty="0" smtClean="0"/>
              <a:t>network</a:t>
            </a:r>
          </a:p>
          <a:p>
            <a:pPr>
              <a:buFont typeface="Arial"/>
              <a:buChar char="•"/>
            </a:pPr>
            <a:r>
              <a:rPr lang="en-US" dirty="0" smtClean="0"/>
              <a:t>Many exist for unweighted networks; fewer for weighted networks</a:t>
            </a:r>
          </a:p>
          <a:p>
            <a:pPr lvl="1">
              <a:buFont typeface="Arial"/>
              <a:buChar char="•"/>
            </a:pPr>
            <a:r>
              <a:rPr lang="en-US" dirty="0" err="1"/>
              <a:t>Opsahl</a:t>
            </a:r>
            <a:r>
              <a:rPr lang="en-US" dirty="0"/>
              <a:t>, T., </a:t>
            </a:r>
            <a:r>
              <a:rPr lang="en-US" dirty="0" err="1"/>
              <a:t>Agneessens</a:t>
            </a:r>
            <a:r>
              <a:rPr lang="en-US" dirty="0"/>
              <a:t>, F., &amp; </a:t>
            </a:r>
            <a:r>
              <a:rPr lang="en-US" dirty="0" err="1"/>
              <a:t>Skvoretz</a:t>
            </a:r>
            <a:r>
              <a:rPr lang="en-US" dirty="0"/>
              <a:t>, J. (2010). Node centrality in weighted networks: Generalizing degree and shortest paths. Social networks, 32(3), 245-251</a:t>
            </a:r>
            <a:r>
              <a:rPr lang="en-US" dirty="0" smtClean="0"/>
              <a:t>.</a:t>
            </a:r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5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663" y="1800711"/>
            <a:ext cx="859411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Position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PhD @University of Amsterdam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Contact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isvoranu.adela@gmail.com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Social Media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twitter.com</a:t>
            </a:r>
            <a:r>
              <a:rPr lang="en-US" sz="2000" dirty="0" smtClean="0"/>
              <a:t>/</a:t>
            </a:r>
            <a:r>
              <a:rPr lang="en-US" sz="2000" dirty="0" err="1" smtClean="0"/>
              <a:t>adelaisvoranu</a:t>
            </a:r>
            <a:endParaRPr lang="en-US" sz="2000" dirty="0" smtClean="0"/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err="1" smtClean="0"/>
              <a:t>facebook.com</a:t>
            </a:r>
            <a:r>
              <a:rPr lang="en-US" sz="2000" dirty="0" smtClean="0"/>
              <a:t>/groups/</a:t>
            </a:r>
            <a:r>
              <a:rPr lang="en-US" sz="2000" dirty="0" err="1" smtClean="0"/>
              <a:t>PsychologicalDynamics</a:t>
            </a:r>
            <a:r>
              <a:rPr lang="en-US" sz="2000" dirty="0" smtClean="0"/>
              <a:t>/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Website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http://www.adelaisvoranu.com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Fields of interest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Clinical Psychology &amp; Psychiatry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Psychometrics</a:t>
            </a:r>
            <a:r>
              <a:rPr lang="en-US" sz="2000" dirty="0"/>
              <a:t> </a:t>
            </a:r>
            <a:r>
              <a:rPr lang="en-US" sz="2000" dirty="0" smtClean="0"/>
              <a:t>&amp; Methodology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Complexity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Dynamical systems</a:t>
            </a:r>
          </a:p>
          <a:p>
            <a:pPr lvl="1"/>
            <a:endParaRPr lang="en-US" sz="2000" dirty="0" smtClean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Adela Isvoranu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771" y="1800710"/>
            <a:ext cx="2359479" cy="200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7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Centrality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66900"/>
            <a:ext cx="8574087" cy="399256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Node </a:t>
            </a:r>
            <a:r>
              <a:rPr lang="en-US" b="1" dirty="0"/>
              <a:t>strength </a:t>
            </a:r>
            <a:r>
              <a:rPr lang="en-US" b="1" dirty="0" smtClean="0"/>
              <a:t>/ </a:t>
            </a:r>
            <a:r>
              <a:rPr lang="en-US" b="1" dirty="0"/>
              <a:t>degree </a:t>
            </a:r>
            <a:r>
              <a:rPr lang="en-US" b="1" dirty="0" smtClean="0"/>
              <a:t>centrality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M</a:t>
            </a:r>
            <a:r>
              <a:rPr lang="en-US" dirty="0" smtClean="0"/>
              <a:t>ost </a:t>
            </a:r>
            <a:r>
              <a:rPr lang="en-US" dirty="0"/>
              <a:t>common &amp; </a:t>
            </a:r>
            <a:r>
              <a:rPr lang="en-US" dirty="0" smtClean="0"/>
              <a:t>intuitive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Sum </a:t>
            </a:r>
            <a:r>
              <a:rPr lang="en-US" dirty="0"/>
              <a:t>of all absolute edge weights of edges connected to a given node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Closeness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smtClean="0"/>
              <a:t>Betweenness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6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Shortest paths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66900"/>
            <a:ext cx="8574087" cy="4262215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b="1" dirty="0" smtClean="0"/>
              <a:t>Closeness </a:t>
            </a:r>
            <a:r>
              <a:rPr lang="en-US" dirty="0" smtClean="0"/>
              <a:t>&amp; </a:t>
            </a:r>
            <a:r>
              <a:rPr lang="en-US" b="1" dirty="0" smtClean="0"/>
              <a:t>Betweenness</a:t>
            </a:r>
            <a:r>
              <a:rPr lang="en-US" dirty="0" smtClean="0"/>
              <a:t> rely on the concept of </a:t>
            </a:r>
            <a:r>
              <a:rPr lang="en-US" i="1" dirty="0" smtClean="0"/>
              <a:t>shortest paths</a:t>
            </a:r>
            <a:endParaRPr lang="en-US" dirty="0"/>
          </a:p>
          <a:p>
            <a:pPr lvl="1">
              <a:buFont typeface="Arial"/>
              <a:buChar char="•"/>
            </a:pPr>
            <a:r>
              <a:rPr lang="en-US" dirty="0" smtClean="0"/>
              <a:t>A shortest path is the most efficient way to get from one node to another (e.g., google maps)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2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Shortest paths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2111828"/>
            <a:ext cx="8574087" cy="355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4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Shortest paths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2015460"/>
            <a:ext cx="8574087" cy="451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Shortest paths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2" y="2133600"/>
            <a:ext cx="8574087" cy="39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1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Shortest paths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32216"/>
            <a:ext cx="8574087" cy="4262215"/>
          </a:xfrm>
        </p:spPr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en-US" b="1" dirty="0" smtClean="0"/>
              <a:t>Closeness </a:t>
            </a:r>
            <a:r>
              <a:rPr lang="en-US" dirty="0" smtClean="0"/>
              <a:t>&amp; </a:t>
            </a:r>
            <a:r>
              <a:rPr lang="en-US" b="1" dirty="0" smtClean="0"/>
              <a:t>Betweenness</a:t>
            </a:r>
            <a:r>
              <a:rPr lang="en-US" dirty="0" smtClean="0"/>
              <a:t> rely on the concept of </a:t>
            </a:r>
            <a:r>
              <a:rPr lang="en-US" i="1" dirty="0" smtClean="0"/>
              <a:t>shortest paths</a:t>
            </a:r>
            <a:endParaRPr lang="en-US" dirty="0"/>
          </a:p>
          <a:p>
            <a:pPr lvl="1">
              <a:buFont typeface="Arial"/>
              <a:buChar char="•"/>
            </a:pPr>
            <a:r>
              <a:rPr lang="en-US" dirty="0" smtClean="0"/>
              <a:t>A shortest path is the most efficient way to get from one node to another (e.g., </a:t>
            </a:r>
            <a:r>
              <a:rPr lang="en-US" dirty="0" err="1" smtClean="0"/>
              <a:t>google</a:t>
            </a:r>
            <a:r>
              <a:rPr lang="en-US" dirty="0" smtClean="0"/>
              <a:t> maps)</a:t>
            </a:r>
          </a:p>
          <a:p>
            <a:pPr>
              <a:buFont typeface="Arial"/>
              <a:buChar char="•"/>
            </a:pPr>
            <a:r>
              <a:rPr lang="en-US" dirty="0" smtClean="0"/>
              <a:t>Edges first translated to </a:t>
            </a:r>
            <a:r>
              <a:rPr lang="en-US" i="1" dirty="0" smtClean="0"/>
              <a:t>length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The length of an edge is the inverse of the absolute edge weight</a:t>
            </a:r>
          </a:p>
          <a:p>
            <a:pPr>
              <a:buFont typeface="Arial"/>
              <a:buChar char="•"/>
            </a:pPr>
            <a:r>
              <a:rPr lang="en-US" dirty="0" smtClean="0"/>
              <a:t>Next, </a:t>
            </a:r>
            <a:r>
              <a:rPr lang="en-US" dirty="0" err="1" smtClean="0"/>
              <a:t>Dijkstra’s</a:t>
            </a:r>
            <a:r>
              <a:rPr lang="en-US" dirty="0" smtClean="0"/>
              <a:t> algorithm can be used to compute the shortest paths between all pairs of nodes in a network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Closeness </a:t>
            </a:r>
            <a:r>
              <a:rPr lang="en-US" dirty="0" smtClean="0"/>
              <a:t>is inversely related to the sum of all shortest path lengths from one node to all other nodes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Betweenness </a:t>
            </a:r>
            <a:r>
              <a:rPr lang="en-US" dirty="0" smtClean="0"/>
              <a:t>is related to how </a:t>
            </a:r>
            <a:r>
              <a:rPr lang="en-US" i="1" dirty="0" smtClean="0"/>
              <a:t>often </a:t>
            </a:r>
            <a:r>
              <a:rPr lang="en-US" dirty="0" smtClean="0"/>
              <a:t>a node is in shortest paths between other nodes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8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Centrality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66900"/>
            <a:ext cx="8574087" cy="4599122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b="1" dirty="0"/>
              <a:t>N</a:t>
            </a:r>
            <a:r>
              <a:rPr lang="en-US" b="1" dirty="0" smtClean="0"/>
              <a:t>ode strength</a:t>
            </a:r>
            <a:r>
              <a:rPr lang="en-US" dirty="0" smtClean="0"/>
              <a:t>: how </a:t>
            </a:r>
            <a:r>
              <a:rPr lang="en-US" dirty="0"/>
              <a:t>strongly a node is </a:t>
            </a:r>
            <a:r>
              <a:rPr lang="en-US" i="1" dirty="0"/>
              <a:t>directly</a:t>
            </a:r>
            <a:r>
              <a:rPr lang="en-US" dirty="0"/>
              <a:t> </a:t>
            </a:r>
            <a:r>
              <a:rPr lang="en-US" dirty="0" smtClean="0"/>
              <a:t>connected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 central railway station is one with many railways running through it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Closeness</a:t>
            </a:r>
            <a:r>
              <a:rPr lang="en-US" dirty="0" smtClean="0"/>
              <a:t>:</a:t>
            </a:r>
            <a:r>
              <a:rPr lang="en-US" i="1" dirty="0" smtClean="0"/>
              <a:t> </a:t>
            </a:r>
            <a:r>
              <a:rPr lang="en-US" dirty="0" smtClean="0"/>
              <a:t>how </a:t>
            </a:r>
            <a:r>
              <a:rPr lang="en-US" dirty="0"/>
              <a:t>strongly a node is </a:t>
            </a:r>
            <a:r>
              <a:rPr lang="en-US" i="1" dirty="0"/>
              <a:t>indirectly</a:t>
            </a:r>
            <a:r>
              <a:rPr lang="en-US" dirty="0"/>
              <a:t> </a:t>
            </a:r>
            <a:r>
              <a:rPr lang="en-US" dirty="0" smtClean="0"/>
              <a:t>connected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 central railway station is one located in the center of the country, close to all destinations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Betweenness</a:t>
            </a:r>
            <a:r>
              <a:rPr lang="en-US" dirty="0" smtClean="0"/>
              <a:t>: how well one node connects other nodes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 central railway station is an important transit station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Often similar results, but not necessarily</a:t>
            </a:r>
          </a:p>
          <a:p>
            <a:pPr>
              <a:buFont typeface="Arial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9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Node Strength / Degree</a:t>
            </a:r>
            <a:endParaRPr lang="en-US" sz="3200" dirty="0"/>
          </a:p>
        </p:txBody>
      </p:sp>
      <p:pic>
        <p:nvPicPr>
          <p:cNvPr id="5" name="Content Placeholder 4" descr="Centrality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r="4688"/>
          <a:stretch>
            <a:fillRect/>
          </a:stretch>
        </p:blipFill>
        <p:spPr>
          <a:xfrm>
            <a:off x="920069" y="2113503"/>
            <a:ext cx="7386390" cy="416725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4918-3870-ED4C-981A-F46DBE234B2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1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Closeness</a:t>
            </a:r>
            <a:endParaRPr lang="en-US" sz="3200" dirty="0"/>
          </a:p>
        </p:txBody>
      </p:sp>
      <p:pic>
        <p:nvPicPr>
          <p:cNvPr id="3" name="Picture 2" descr="Centralit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1" y="2160085"/>
            <a:ext cx="8067637" cy="403381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4918-3870-ED4C-981A-F46DBE234B2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0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Betweenness</a:t>
            </a:r>
            <a:endParaRPr lang="en-US" sz="3200" dirty="0"/>
          </a:p>
        </p:txBody>
      </p:sp>
      <p:pic>
        <p:nvPicPr>
          <p:cNvPr id="4" name="Content Placeholder 3" descr="Centrality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r="4688"/>
          <a:stretch>
            <a:fillRect/>
          </a:stretch>
        </p:blipFill>
        <p:spPr>
          <a:xfrm>
            <a:off x="1087163" y="2133600"/>
            <a:ext cx="7076747" cy="3992563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4918-3870-ED4C-981A-F46DBE234B2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4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663" y="1800711"/>
            <a:ext cx="859411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Position</a:t>
            </a:r>
          </a:p>
          <a:p>
            <a:pPr marL="742950" lvl="1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/>
              <a:t>PhD @Tilburg University &amp; @University of Amsterdam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Contact</a:t>
            </a:r>
          </a:p>
          <a:p>
            <a:pPr marL="742950" lvl="1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err="1" smtClean="0"/>
              <a:t>piatio@gmail.com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Fields of interest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Clinical Psychology &amp; Psychiatry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Genetics &amp; Ecology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Clinical Psychology &amp; Biology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Statistics &amp; Methods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Psychological Theory</a:t>
            </a:r>
          </a:p>
          <a:p>
            <a:pPr marL="742950" lvl="1" indent="-285750">
              <a:buFont typeface="Arial"/>
              <a:buChar char="•"/>
            </a:pPr>
            <a:endParaRPr lang="en-US" sz="2000" dirty="0" smtClean="0"/>
          </a:p>
          <a:p>
            <a:pPr lvl="1"/>
            <a:endParaRPr lang="en-US" sz="2000" dirty="0" smtClean="0"/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 smtClean="0"/>
              <a:t>Pia</a:t>
            </a:r>
            <a:r>
              <a:rPr lang="en-US" sz="3200" dirty="0" smtClean="0"/>
              <a:t> </a:t>
            </a:r>
            <a:r>
              <a:rPr lang="en-US" sz="3200" dirty="0" err="1" smtClean="0"/>
              <a:t>Tio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870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3" y="2189895"/>
            <a:ext cx="4697801" cy="2936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746" y="2065110"/>
            <a:ext cx="5693333" cy="35133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59628" y="3673930"/>
            <a:ext cx="5298621" cy="147874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5733262"/>
            <a:ext cx="7924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Important: When estimating psychological networks centrality </a:t>
            </a:r>
          </a:p>
          <a:p>
            <a:r>
              <a:rPr lang="en-US" dirty="0" smtClean="0"/>
              <a:t>differences need to be tested for accuracy and stability. More about this tomorrow!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4918-3870-ED4C-981A-F46DBE234B25}" type="slidenum">
              <a:rPr lang="en-US" smtClean="0"/>
              <a:t>70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Centrality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48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What is the Structure of Psychology?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1" y="1970825"/>
            <a:ext cx="8376298" cy="309923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4918-3870-ED4C-981A-F46DBE234B2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9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4163" y="2002931"/>
            <a:ext cx="8574087" cy="4364616"/>
          </a:xfrm>
        </p:spPr>
        <p:txBody>
          <a:bodyPr>
            <a:normAutofit fontScale="92500" lnSpcReduction="10000"/>
          </a:bodyPr>
          <a:lstStyle/>
          <a:p>
            <a:pPr indent="-438150" algn="ctr"/>
            <a:r>
              <a:rPr lang="en-US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Introduction and Theoretical Foundation of Network Analysis 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1.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Complexity &amp; the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n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etwork theory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2.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What are psychological constructs?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3.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Analogies to other fields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4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Nomenclature &amp; concepts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bg1">
                    <a:lumMod val="75000"/>
                  </a:schemeClr>
                </a:solidFill>
              </a:rPr>
              <a:t>Part 5</a:t>
            </a:r>
            <a:r>
              <a:rPr lang="en-US" sz="2000" i="1" dirty="0" smtClean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Social network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a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nalysis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tx1"/>
                </a:solidFill>
              </a:rPr>
              <a:t>Part 6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Network </a:t>
            </a:r>
            <a:r>
              <a:rPr lang="en-US" sz="2000" b="1" dirty="0" smtClean="0">
                <a:solidFill>
                  <a:schemeClr val="tx1"/>
                </a:solidFill>
              </a:rPr>
              <a:t>psychometrics</a:t>
            </a:r>
          </a:p>
          <a:p>
            <a:pPr marL="800100" indent="-261938">
              <a:buFont typeface="Arial" charset="0"/>
              <a:buChar char="•"/>
            </a:pPr>
            <a:endParaRPr lang="en-US" sz="1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895350" indent="-439738"/>
            <a:r>
              <a:rPr lang="en-US" b="1" u="sng" dirty="0" smtClean="0">
                <a:solidFill>
                  <a:schemeClr val="bg1">
                    <a:lumMod val="75000"/>
                  </a:schemeClr>
                </a:solidFill>
              </a:rPr>
              <a:t>Drawing Networks in R &amp; Practical Session</a:t>
            </a:r>
            <a:endParaRPr lang="en-US" b="1" u="sng" dirty="0">
              <a:solidFill>
                <a:schemeClr val="bg1">
                  <a:lumMod val="75000"/>
                </a:schemeClr>
              </a:solidFill>
            </a:endParaRPr>
          </a:p>
          <a:p>
            <a:pPr marL="538162" indent="0">
              <a:buNone/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Morning Session Overview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30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793147"/>
            <a:ext cx="857408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Psychological networks </a:t>
            </a:r>
            <a:r>
              <a:rPr lang="en-US" dirty="0"/>
              <a:t>differ from networks of many other disciplines in one very fundamental </a:t>
            </a:r>
            <a:r>
              <a:rPr lang="en-US" dirty="0" smtClean="0"/>
              <a:t>aspect</a:t>
            </a:r>
            <a:endParaRPr lang="en-US" dirty="0"/>
          </a:p>
          <a:p>
            <a:pPr lvl="1">
              <a:buFont typeface="Arial"/>
              <a:buChar char="•"/>
              <a:tabLst>
                <a:tab pos="5686425" algn="l"/>
              </a:tabLst>
            </a:pPr>
            <a:r>
              <a:rPr lang="de-DE" dirty="0" err="1" smtClean="0"/>
              <a:t>Edges</a:t>
            </a:r>
            <a:r>
              <a:rPr lang="de-DE" dirty="0" smtClean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i="1" dirty="0"/>
              <a:t>not </a:t>
            </a:r>
            <a:r>
              <a:rPr lang="de-DE" i="1" dirty="0" err="1"/>
              <a:t>observed</a:t>
            </a:r>
            <a:r>
              <a:rPr lang="de-DE" i="1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i="1" dirty="0" err="1"/>
              <a:t>estimated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(https://</a:t>
            </a:r>
            <a:r>
              <a:rPr lang="de-DE" dirty="0" err="1"/>
              <a:t>arxiv.org</a:t>
            </a:r>
            <a:r>
              <a:rPr lang="de-DE" dirty="0"/>
              <a:t>/</a:t>
            </a:r>
            <a:r>
              <a:rPr lang="de-DE" dirty="0" err="1"/>
              <a:t>abs</a:t>
            </a:r>
            <a:r>
              <a:rPr lang="de-DE" dirty="0"/>
              <a:t>/1604.08462</a:t>
            </a:r>
            <a:r>
              <a:rPr lang="de-DE" dirty="0" smtClean="0"/>
              <a:t>)</a:t>
            </a:r>
            <a:endParaRPr lang="de-DE" b="1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8" name="Picture 2" descr="C:\Users\u0097060\Dropbox\DB Shared Folders\Network workshops 2016\Boston\Day 1\Markdown\Figures\dat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411" y="3701334"/>
            <a:ext cx="2774369" cy="27776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9" y="3643460"/>
            <a:ext cx="2825581" cy="292991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/>
              <a:t>Network </a:t>
            </a:r>
            <a:r>
              <a:rPr lang="de-DE" sz="3200" dirty="0" err="1"/>
              <a:t>Psychometrics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3666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 err="1" smtClean="0"/>
              <a:t>Comorbidity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2885" y="6361668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</a:rPr>
              <a:t>DOI 10.1371/journal.pone.0027407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098" name="Picture 2" descr="C:\Users\u0097060\Dropbox\DB Shared Folders\Network workshops 2016\Boston\Day 1\Markdown\Figures\comorbidity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9694"/>
            <a:ext cx="9144000" cy="4200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/>
              <a:t>PTSD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885" y="6361668"/>
            <a:ext cx="367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DOI </a:t>
            </a:r>
            <a:r>
              <a:rPr lang="hr-HR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10.1016/j.janxdis.2016.11.008</a:t>
            </a:r>
            <a:endParaRPr lang="en-US" dirty="0">
              <a:solidFill>
                <a:schemeClr val="bg1">
                  <a:lumMod val="65000"/>
                </a:schemeClr>
              </a:solidFill>
              <a:latin typeface="Helvetica Neue 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44" y="1902728"/>
            <a:ext cx="7144712" cy="437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8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Substance abuse networks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" b="42281"/>
          <a:stretch/>
        </p:blipFill>
        <p:spPr>
          <a:xfrm>
            <a:off x="870599" y="1876058"/>
            <a:ext cx="7280440" cy="42919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885" y="6361668"/>
            <a:ext cx="7708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10.1016/j.drugalcdep.2016.02.005; D2—withdrawal, D5—monopolizes time</a:t>
            </a:r>
            <a:endParaRPr lang="en-US" dirty="0">
              <a:solidFill>
                <a:schemeClr val="bg1">
                  <a:lumMod val="65000"/>
                </a:schemeClr>
              </a:solidFill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95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Bereavement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885" y="6361668"/>
            <a:ext cx="2815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DOI 10.1037/abn0000028</a:t>
            </a:r>
            <a:endParaRPr lang="en-US" dirty="0">
              <a:solidFill>
                <a:schemeClr val="bg1">
                  <a:lumMod val="65000"/>
                </a:schemeClr>
              </a:solidFill>
              <a:latin typeface="Helvetica Neue Ligh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93" y="2095193"/>
            <a:ext cx="4328814" cy="39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7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Psychosis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2885" y="6361668"/>
            <a:ext cx="307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DOI 10.1093/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schbul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/sbw049</a:t>
            </a:r>
            <a:endParaRPr lang="en-US" dirty="0">
              <a:solidFill>
                <a:schemeClr val="bg1">
                  <a:lumMod val="65000"/>
                </a:schemeClr>
              </a:solidFill>
              <a:latin typeface="Helvetica Neue Ligh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3649" y="65903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elvetica Neue Light" charset="0"/>
            </a:endParaRPr>
          </a:p>
        </p:txBody>
      </p:sp>
      <p:pic>
        <p:nvPicPr>
          <p:cNvPr id="8" name="Picture 7" descr="~~Figure_Fin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39"/>
          <a:stretch/>
        </p:blipFill>
        <p:spPr>
          <a:xfrm>
            <a:off x="894151" y="1840029"/>
            <a:ext cx="7656225" cy="437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5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Attitudes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2885" y="6361668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arXiv:1705.00193</a:t>
            </a:r>
            <a:endParaRPr lang="en-US" dirty="0">
              <a:solidFill>
                <a:schemeClr val="bg1">
                  <a:lumMod val="65000"/>
                </a:schemeClr>
              </a:solidFill>
              <a:latin typeface="Helvetica Neue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62" y="1804157"/>
            <a:ext cx="4038600" cy="499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13694" y="1825625"/>
            <a:ext cx="85740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dirty="0" smtClean="0"/>
              <a:t>Who are you?</a:t>
            </a:r>
          </a:p>
          <a:p>
            <a:r>
              <a:rPr lang="en-US" dirty="0" smtClean="0"/>
              <a:t>What is your background?</a:t>
            </a:r>
          </a:p>
          <a:p>
            <a:r>
              <a:rPr lang="en-US" dirty="0" smtClean="0"/>
              <a:t>What do you expect from this workshop?</a:t>
            </a:r>
          </a:p>
          <a:p>
            <a:r>
              <a:rPr lang="en-US" dirty="0" smtClean="0"/>
              <a:t>How familiar are you with R?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Introduction Round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028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Multicultural </a:t>
            </a:r>
            <a:r>
              <a:rPr lang="en-US" sz="3200" dirty="0"/>
              <a:t>classroom dynamics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03649" y="65903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elvetica Neue Light" charset="0"/>
            </a:endParaRPr>
          </a:p>
        </p:txBody>
      </p:sp>
      <p:pic>
        <p:nvPicPr>
          <p:cNvPr id="9" name="Picture 8" descr="majority vs. minor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17" y="2030046"/>
            <a:ext cx="7615942" cy="43141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2885" y="6361668"/>
            <a:ext cx="315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Abacioglu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 et al. (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under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review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)</a:t>
            </a:r>
            <a:endParaRPr lang="en-US" dirty="0">
              <a:solidFill>
                <a:schemeClr val="bg1">
                  <a:lumMod val="65000"/>
                </a:schemeClr>
              </a:solidFill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5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Personality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PhD of Giulio </a:t>
            </a:r>
            <a:r>
              <a:rPr lang="en-US" dirty="0" err="1" smtClean="0"/>
              <a:t>Costantini</a:t>
            </a: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35133"/>
            <a:ext cx="3961720" cy="2718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088" y="2070652"/>
            <a:ext cx="3975100" cy="3585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885" y="6361668"/>
            <a:ext cx="242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DOI </a:t>
            </a:r>
            <a:r>
              <a:rPr lang="nb-NO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10.1002/per.2014</a:t>
            </a:r>
            <a:endParaRPr lang="en-US" dirty="0">
              <a:solidFill>
                <a:schemeClr val="bg1">
                  <a:lumMod val="65000"/>
                </a:schemeClr>
              </a:solidFill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51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312502"/>
            <a:ext cx="5950132" cy="3980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Intelligence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Preprint by Han van der Maas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2885" y="6361668"/>
            <a:ext cx="3742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10.20944/preprints201701.0107.v1</a:t>
            </a:r>
            <a:endParaRPr lang="en-US" dirty="0">
              <a:solidFill>
                <a:schemeClr val="bg1">
                  <a:lumMod val="65000"/>
                </a:schemeClr>
              </a:solidFill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66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45" y="1925203"/>
            <a:ext cx="6625321" cy="476859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Vaccination Intents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589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26" y="1943153"/>
            <a:ext cx="4795482" cy="47767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Attachment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9743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5" y="289244"/>
            <a:ext cx="8916490" cy="6148132"/>
          </a:xfrm>
        </p:spPr>
      </p:pic>
      <p:sp>
        <p:nvSpPr>
          <p:cNvPr id="5" name="TextBox 4"/>
          <p:cNvSpPr txBox="1"/>
          <p:nvPr/>
        </p:nvSpPr>
        <p:spPr>
          <a:xfrm>
            <a:off x="132885" y="6394326"/>
            <a:ext cx="235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>
                    <a:lumMod val="65000"/>
                  </a:schemeClr>
                </a:solidFill>
                <a:latin typeface="Helvetica Neue Light" charset="0"/>
              </a:rPr>
              <a:t>10.1098/rsos.160268</a:t>
            </a:r>
            <a:endParaRPr lang="en-US" dirty="0">
              <a:solidFill>
                <a:schemeClr val="bg1">
                  <a:lumMod val="65000"/>
                </a:schemeClr>
              </a:solidFill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5" y="289244"/>
            <a:ext cx="8916490" cy="6148132"/>
          </a:xfrm>
        </p:spPr>
      </p:pic>
      <p:pic>
        <p:nvPicPr>
          <p:cNvPr id="6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4" y="204020"/>
            <a:ext cx="8825979" cy="644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4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Summary paper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3" y="1899062"/>
            <a:ext cx="8426370" cy="2898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0333" y="6319159"/>
            <a:ext cx="4474029" cy="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http://</a:t>
            </a:r>
            <a:r>
              <a:rPr lang="en-US" b="1" dirty="0" err="1" smtClean="0"/>
              <a:t>www.psychosystems.org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752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Facebook Community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2327442" y="6050880"/>
            <a:ext cx="4487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facebook.com</a:t>
            </a:r>
            <a:r>
              <a:rPr lang="en-US" dirty="0"/>
              <a:t>/groups/</a:t>
            </a:r>
            <a:r>
              <a:rPr lang="en-US" dirty="0" err="1"/>
              <a:t>PsychologicalDynamics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4918-3870-ED4C-981A-F46DBE234B25}" type="slidenum">
              <a:rPr lang="en-US" smtClean="0"/>
              <a:t>88</a:t>
            </a:fld>
            <a:endParaRPr lang="en-US"/>
          </a:p>
        </p:txBody>
      </p:sp>
      <p:pic>
        <p:nvPicPr>
          <p:cNvPr id="7" name="Picture 6" descr="Screen Shot 2017-12-18 at 19.23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94" y="1883830"/>
            <a:ext cx="6919960" cy="406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9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92" y="1887220"/>
            <a:ext cx="5667196" cy="482382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/>
              <a:t>www.psych-networks.com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2848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4163" y="2002931"/>
            <a:ext cx="8574087" cy="4364616"/>
          </a:xfrm>
        </p:spPr>
        <p:txBody>
          <a:bodyPr>
            <a:normAutofit fontScale="92500" lnSpcReduction="10000"/>
          </a:bodyPr>
          <a:lstStyle/>
          <a:p>
            <a:pPr indent="-438150" algn="ctr"/>
            <a:r>
              <a:rPr lang="en-US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Introduction and Theoretical Foundation of Network Analysis 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Part 1</a:t>
            </a:r>
            <a:r>
              <a:rPr lang="en-US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Complexity &amp; the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etwork theory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Part 2</a:t>
            </a:r>
            <a:r>
              <a:rPr lang="en-US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 are psychological constructs?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Part 3</a:t>
            </a:r>
            <a:r>
              <a:rPr lang="en-US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Analogies to other fields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Part 4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Nomenclature &amp; concepts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Part 5</a:t>
            </a:r>
            <a:r>
              <a:rPr lang="en-US" sz="20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Social network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nalysis</a:t>
            </a:r>
          </a:p>
          <a:p>
            <a:pPr marL="800100" indent="-261938">
              <a:buFont typeface="Arial" charset="0"/>
              <a:buChar char="•"/>
            </a:pPr>
            <a:r>
              <a:rPr lang="en-US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Part 6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Network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psychometrics</a:t>
            </a:r>
          </a:p>
          <a:p>
            <a:pPr marL="800100" indent="-261938">
              <a:buFont typeface="Arial" charset="0"/>
              <a:buChar char="•"/>
            </a:pPr>
            <a:endParaRPr lang="en-US" sz="1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95350" indent="-439738"/>
            <a:r>
              <a:rPr lang="en-US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Drawing Networks in R &amp; Practical Session</a:t>
            </a:r>
            <a:endParaRPr lang="en-US" b="1" u="sng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38162" indent="0">
              <a:buNone/>
            </a:pP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/>
              <a:t>Morning Session Overview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817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JASP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8" cy="3992563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>
                <a:hlinkClick r:id="rId3"/>
              </a:rPr>
              <a:t>Jasp</a:t>
            </a:r>
            <a:r>
              <a:rPr lang="en-US" dirty="0"/>
              <a:t> is an open-source and free point and click interface for performing state of the art statistical analyses, developed </a:t>
            </a:r>
            <a:r>
              <a:rPr lang="en-US" dirty="0" smtClean="0"/>
              <a:t>at </a:t>
            </a:r>
            <a:r>
              <a:rPr lang="en-US" dirty="0"/>
              <a:t>the University of Amsterdam. The great team of </a:t>
            </a:r>
            <a:r>
              <a:rPr lang="en-US" dirty="0" err="1"/>
              <a:t>Jasp</a:t>
            </a:r>
            <a:r>
              <a:rPr lang="en-US" dirty="0"/>
              <a:t> has recently implemented the first version of a network module! Feel free to try out the </a:t>
            </a:r>
            <a:r>
              <a:rPr lang="cs-CZ" b="1" dirty="0" smtClean="0"/>
              <a:t>JASP 0.8.5</a:t>
            </a:r>
            <a:r>
              <a:rPr lang="en-US" dirty="0" smtClean="0"/>
              <a:t> version</a:t>
            </a:r>
            <a:r>
              <a:rPr lang="en-US" dirty="0"/>
              <a:t>, and let us know what you think!</a:t>
            </a:r>
          </a:p>
        </p:txBody>
      </p:sp>
      <p:pic>
        <p:nvPicPr>
          <p:cNvPr id="1030" name="Picture 6" descr="creen Shot 2017-08-29 at 09.24.4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906" y="4668838"/>
            <a:ext cx="5562600" cy="1457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0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66900"/>
            <a:ext cx="8574087" cy="4430668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b="1" dirty="0" smtClean="0"/>
              <a:t>Network theory </a:t>
            </a:r>
            <a:r>
              <a:rPr lang="en-US" dirty="0" smtClean="0"/>
              <a:t>(a.k.a. the network perspective) views psychological behavior as a complex interplay of psychological and other components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Network psychometrics </a:t>
            </a:r>
            <a:r>
              <a:rPr lang="en-US" dirty="0" smtClean="0"/>
              <a:t>has been developed in response, allowing exploratory estimation of network models from data</a:t>
            </a:r>
          </a:p>
          <a:p>
            <a:pPr>
              <a:buFont typeface="Arial"/>
              <a:buChar char="•"/>
            </a:pPr>
            <a:r>
              <a:rPr lang="en-US" b="1" dirty="0" smtClean="0"/>
              <a:t>Network models</a:t>
            </a:r>
            <a:r>
              <a:rPr lang="en-US" dirty="0" smtClean="0"/>
              <a:t> themselves have routinely been used to study social interactions / traffic / information flow. </a:t>
            </a:r>
          </a:p>
          <a:p>
            <a:pPr lvl="1">
              <a:buFont typeface="Arial"/>
              <a:buChar char="•"/>
            </a:pPr>
            <a:r>
              <a:rPr lang="en-US" b="1" dirty="0" smtClean="0"/>
              <a:t>Small-</a:t>
            </a:r>
            <a:r>
              <a:rPr lang="en-US" b="1" dirty="0" err="1" smtClean="0"/>
              <a:t>worldness</a:t>
            </a:r>
            <a:r>
              <a:rPr lang="en-US" b="1" dirty="0" smtClean="0"/>
              <a:t> </a:t>
            </a:r>
            <a:r>
              <a:rPr lang="en-US" dirty="0" smtClean="0"/>
              <a:t>investigates if a network is clustered, but also has a short average shortest path between all nodes</a:t>
            </a:r>
          </a:p>
          <a:p>
            <a:pPr lvl="1">
              <a:buFont typeface="Arial"/>
              <a:buChar char="•"/>
            </a:pPr>
            <a:r>
              <a:rPr lang="en-US" b="1" dirty="0" smtClean="0"/>
              <a:t>Centrality </a:t>
            </a:r>
            <a:r>
              <a:rPr lang="en-US" dirty="0" smtClean="0"/>
              <a:t>investigates which nodes are important in a network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44918-3870-ED4C-981A-F46DBE234B2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9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Break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06" y="2243667"/>
            <a:ext cx="44450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1869929"/>
            <a:ext cx="7886700" cy="4834850"/>
          </a:xfrm>
        </p:spPr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Thursday January 11</a:t>
            </a:r>
          </a:p>
          <a:p>
            <a:pPr lvl="1">
              <a:spcAft>
                <a:spcPts val="300"/>
              </a:spcAft>
              <a:buClrTx/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Morning</a:t>
            </a:r>
          </a:p>
          <a:p>
            <a:pPr lvl="2">
              <a:buFont typeface="Arial"/>
              <a:buChar char="•"/>
            </a:pPr>
            <a:r>
              <a:rPr lang="en-US" dirty="0" smtClean="0">
                <a:solidFill>
                  <a:srgbClr val="D9D9D9"/>
                </a:solidFill>
              </a:rPr>
              <a:t>Introduction &amp; Theoretical Foundation of Network Analysis</a:t>
            </a:r>
          </a:p>
          <a:p>
            <a:pPr lvl="2">
              <a:spcAft>
                <a:spcPts val="600"/>
              </a:spcAft>
              <a:buFont typeface="Arial"/>
              <a:buChar char="•"/>
            </a:pPr>
            <a:r>
              <a:rPr lang="en-US" b="1" dirty="0" smtClean="0">
                <a:solidFill>
                  <a:schemeClr val="tx1"/>
                </a:solidFill>
              </a:rPr>
              <a:t>Drawing networks in R </a:t>
            </a:r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(part of practical</a:t>
            </a: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lang="en-US" b="1" dirty="0" smtClean="0">
              <a:solidFill>
                <a:schemeClr val="bg1">
                  <a:lumMod val="85000"/>
                </a:schemeClr>
              </a:solidFill>
            </a:endParaRPr>
          </a:p>
          <a:p>
            <a:pPr lvl="1">
              <a:spcAft>
                <a:spcPts val="300"/>
              </a:spcAft>
              <a:buClrTx/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Afternoon</a:t>
            </a:r>
          </a:p>
          <a:p>
            <a:pPr lvl="2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Network Estimation and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nference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(Markov Random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Fields: Gaussian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G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raphical Model &amp;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Ising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Model)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Friday January 12</a:t>
            </a:r>
          </a:p>
          <a:p>
            <a:pPr lvl="1">
              <a:spcAft>
                <a:spcPts val="300"/>
              </a:spcAft>
              <a:buClrTx/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Morning</a:t>
            </a:r>
          </a:p>
          <a:p>
            <a:pPr lvl="2"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Network Stability</a:t>
            </a:r>
          </a:p>
          <a:p>
            <a:pPr lvl="1">
              <a:spcAft>
                <a:spcPts val="300"/>
              </a:spcAft>
              <a:buClrTx/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Afternoon</a:t>
            </a:r>
          </a:p>
          <a:p>
            <a:pPr lvl="2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Advanced Methods (Network Comparison Test, Mixed Graphical Models, Latent Variable Network Modeling)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Workshop Overview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096" y="4703739"/>
            <a:ext cx="2286903" cy="20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6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Drawing networks using </a:t>
            </a:r>
            <a:r>
              <a:rPr lang="en-US" i="1" dirty="0" err="1" smtClean="0"/>
              <a:t>qgraph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02168" y="4814125"/>
            <a:ext cx="572555" cy="707444"/>
          </a:xfrm>
          <a:prstGeom prst="rect">
            <a:avLst/>
          </a:prstGeom>
          <a:solidFill>
            <a:srgbClr val="46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6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Drawing networks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Get the latest version of R from </a:t>
            </a:r>
            <a:r>
              <a:rPr lang="en-US" sz="2800" dirty="0" err="1">
                <a:latin typeface="Calibri" charset="0"/>
                <a:ea typeface="Calibri" charset="0"/>
                <a:cs typeface="Calibri" charset="0"/>
              </a:rPr>
              <a:t>www.r-project.org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 and the latest version of </a:t>
            </a:r>
            <a:r>
              <a:rPr lang="en-US" sz="2800" b="1" dirty="0" err="1">
                <a:latin typeface="Calibri" charset="0"/>
                <a:ea typeface="Calibri" charset="0"/>
                <a:cs typeface="Calibri" charset="0"/>
              </a:rPr>
              <a:t>qgraph</a:t>
            </a:r>
            <a:r>
              <a:rPr lang="en-US" sz="2800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from CRAN: </a:t>
            </a:r>
          </a:p>
          <a:p>
            <a:pPr marL="0" indent="0">
              <a:buNone/>
            </a:pPr>
            <a:r>
              <a:rPr lang="en-US" b="1" dirty="0" err="1">
                <a:solidFill>
                  <a:srgbClr val="BA5963"/>
                </a:solidFill>
                <a:latin typeface="Courier" charset="0"/>
                <a:ea typeface="Courier" charset="0"/>
                <a:cs typeface="Courier" charset="0"/>
              </a:rPr>
              <a:t>install.packages</a:t>
            </a:r>
            <a:r>
              <a:rPr lang="en-US" dirty="0">
                <a:solidFill>
                  <a:srgbClr val="565656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>
                <a:solidFill>
                  <a:srgbClr val="307CCC"/>
                </a:solidFill>
                <a:latin typeface="Courier" charset="0"/>
                <a:ea typeface="Courier" charset="0"/>
                <a:cs typeface="Courier" charset="0"/>
              </a:rPr>
              <a:t>"</a:t>
            </a:r>
            <a:r>
              <a:rPr lang="en-US" dirty="0" err="1">
                <a:solidFill>
                  <a:srgbClr val="307CCC"/>
                </a:solidFill>
                <a:latin typeface="Courier" charset="0"/>
                <a:ea typeface="Courier" charset="0"/>
                <a:cs typeface="Courier" charset="0"/>
              </a:rPr>
              <a:t>qgraph</a:t>
            </a:r>
            <a:r>
              <a:rPr lang="en-US" dirty="0">
                <a:solidFill>
                  <a:srgbClr val="307CCC"/>
                </a:solidFill>
                <a:latin typeface="Courier" charset="0"/>
                <a:ea typeface="Courier" charset="0"/>
                <a:cs typeface="Courier" charset="0"/>
              </a:rPr>
              <a:t>"</a:t>
            </a:r>
            <a:r>
              <a:rPr lang="en-US" dirty="0">
                <a:solidFill>
                  <a:srgbClr val="565656"/>
                </a:solidFill>
                <a:latin typeface="Courier" charset="0"/>
                <a:ea typeface="Courier" charset="0"/>
                <a:cs typeface="Courier" charset="0"/>
              </a:rPr>
              <a:t>,</a:t>
            </a:r>
            <a:r>
              <a:rPr lang="en-US" dirty="0">
                <a:solidFill>
                  <a:srgbClr val="54A854"/>
                </a:solidFill>
                <a:latin typeface="Courier" charset="0"/>
                <a:ea typeface="Courier" charset="0"/>
                <a:cs typeface="Courier" charset="0"/>
              </a:rPr>
              <a:t>dep</a:t>
            </a:r>
            <a:r>
              <a:rPr lang="en-US" dirty="0">
                <a:solidFill>
                  <a:srgbClr val="565656"/>
                </a:solidFill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>
                <a:solidFill>
                  <a:srgbClr val="AD0C8E"/>
                </a:solidFill>
                <a:latin typeface="Courier" charset="0"/>
                <a:ea typeface="Courier" charset="0"/>
                <a:cs typeface="Courier" charset="0"/>
              </a:rPr>
              <a:t>TRUE</a:t>
            </a:r>
            <a:r>
              <a:rPr lang="en-US" dirty="0">
                <a:solidFill>
                  <a:srgbClr val="565656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  <a:r>
              <a:rPr lang="en-US" dirty="0">
                <a:solidFill>
                  <a:srgbClr val="565656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endParaRPr lang="en-US" sz="36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76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Drawing networks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Make sure you can load </a:t>
            </a:r>
            <a:r>
              <a:rPr lang="en-US" sz="2800" dirty="0" err="1" smtClean="0">
                <a:latin typeface="Calibri" charset="0"/>
                <a:ea typeface="Calibri" charset="0"/>
                <a:cs typeface="Calibri" charset="0"/>
              </a:rPr>
              <a:t>qgraph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BA5963"/>
                </a:solidFill>
                <a:latin typeface="Courier" charset="0"/>
                <a:ea typeface="Courier" charset="0"/>
                <a:cs typeface="Courier" charset="0"/>
              </a:rPr>
              <a:t>library(</a:t>
            </a:r>
            <a:r>
              <a:rPr lang="en-US" b="1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“</a:t>
            </a:r>
            <a:r>
              <a:rPr lang="en-US" b="1" dirty="0" err="1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qgraph</a:t>
            </a:r>
            <a:r>
              <a:rPr lang="en-US" b="1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”</a:t>
            </a:r>
            <a:r>
              <a:rPr lang="en-US" b="1" dirty="0" smtClean="0">
                <a:solidFill>
                  <a:srgbClr val="BA5963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  <a:endParaRPr lang="en-US" sz="3600" b="1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And that you have version 1.4.4 or higher: </a:t>
            </a:r>
          </a:p>
          <a:p>
            <a:pPr marL="0" indent="0">
              <a:buNone/>
            </a:pPr>
            <a:r>
              <a:rPr lang="en-US" b="1" dirty="0" err="1" smtClean="0">
                <a:solidFill>
                  <a:srgbClr val="BA5963"/>
                </a:solidFill>
                <a:latin typeface="Courier" charset="0"/>
                <a:ea typeface="Courier" charset="0"/>
                <a:cs typeface="Courier" charset="0"/>
              </a:rPr>
              <a:t>packageDescription</a:t>
            </a:r>
            <a:r>
              <a:rPr lang="en-US" b="1" dirty="0" smtClean="0">
                <a:solidFill>
                  <a:srgbClr val="BA5963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b="1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‘</a:t>
            </a:r>
            <a:r>
              <a:rPr lang="en-US" b="1" dirty="0" err="1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qgraph</a:t>
            </a:r>
            <a:r>
              <a:rPr lang="en-US" b="1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’</a:t>
            </a:r>
            <a:r>
              <a:rPr lang="en-US" b="1" dirty="0" smtClean="0">
                <a:solidFill>
                  <a:srgbClr val="BA5963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  <a:r>
              <a:rPr lang="en-US" dirty="0" smtClean="0">
                <a:solidFill>
                  <a:schemeClr val="tx1"/>
                </a:solidFill>
                <a:latin typeface="Courier" charset="0"/>
                <a:ea typeface="Courier" charset="0"/>
                <a:cs typeface="Courier" charset="0"/>
              </a:rPr>
              <a:t>$Version</a:t>
            </a:r>
          </a:p>
          <a:p>
            <a:pPr marL="0" indent="0">
              <a:buNone/>
            </a:pPr>
            <a:r>
              <a:rPr lang="pt-BR" dirty="0">
                <a:latin typeface="Courier" charset="0"/>
                <a:ea typeface="Courier" charset="0"/>
                <a:cs typeface="Courier" charset="0"/>
              </a:rPr>
              <a:t>## [1] "</a:t>
            </a:r>
            <a:r>
              <a:rPr lang="pt-BR" dirty="0" smtClean="0">
                <a:latin typeface="Courier" charset="0"/>
                <a:ea typeface="Courier" charset="0"/>
                <a:cs typeface="Courier" charset="0"/>
              </a:rPr>
              <a:t>1.4.5"</a:t>
            </a:r>
            <a:endParaRPr lang="pt-BR" sz="36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sz="3600" dirty="0">
              <a:solidFill>
                <a:schemeClr val="tx1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143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The</a:t>
            </a:r>
            <a:r>
              <a:rPr lang="en-US" sz="3200" dirty="0"/>
              <a:t> </a:t>
            </a:r>
            <a:r>
              <a:rPr lang="en-US" sz="3200" dirty="0" err="1">
                <a:latin typeface="Courier" charset="0"/>
                <a:ea typeface="Courier" charset="0"/>
                <a:cs typeface="Courier" charset="0"/>
              </a:rPr>
              <a:t>qgraph</a:t>
            </a:r>
            <a:r>
              <a:rPr lang="en-US" sz="3200" dirty="0" smtClean="0">
                <a:latin typeface="Courier" charset="0"/>
                <a:ea typeface="Courier" charset="0"/>
                <a:cs typeface="Courier" charset="0"/>
              </a:rPr>
              <a:t>() </a:t>
            </a:r>
            <a:r>
              <a:rPr lang="en-US" sz="3200" b="1" dirty="0" smtClean="0"/>
              <a:t>function </a:t>
            </a:r>
            <a:endParaRPr lang="en-US" sz="3200" b="1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33600"/>
            <a:ext cx="8574087" cy="3992563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The main function in </a:t>
            </a:r>
            <a:r>
              <a:rPr lang="en-US" sz="2200" b="1" dirty="0" err="1" smtClean="0">
                <a:latin typeface="Calibri" charset="0"/>
                <a:ea typeface="Calibri" charset="0"/>
                <a:cs typeface="Calibri" charset="0"/>
              </a:rPr>
              <a:t>qgraph</a:t>
            </a:r>
            <a:r>
              <a:rPr lang="en-US" sz="22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is </a:t>
            </a:r>
            <a:r>
              <a:rPr lang="en-US" sz="2200" dirty="0" err="1" smtClean="0">
                <a:latin typeface="Courier" charset="0"/>
                <a:ea typeface="Courier" charset="0"/>
                <a:cs typeface="Courier" charset="0"/>
              </a:rPr>
              <a:t>qgraph</a:t>
            </a:r>
            <a:r>
              <a:rPr lang="en-US" sz="2200" dirty="0" smtClean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pPr lvl="1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Most other functions are either wrapping functions using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qgraph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()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or functions used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qgraph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pPr>
              <a:buFont typeface="Arial" charset="0"/>
              <a:buChar char="•"/>
            </a:pP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en-US" sz="2200" dirty="0" err="1">
                <a:latin typeface="Courier" charset="0"/>
                <a:ea typeface="Courier" charset="0"/>
                <a:cs typeface="Courier" charset="0"/>
              </a:rPr>
              <a:t>qgraph</a:t>
            </a:r>
            <a:r>
              <a:rPr lang="en-US" sz="2200" dirty="0" smtClean="0">
                <a:latin typeface="Courier" charset="0"/>
                <a:ea typeface="Courier" charset="0"/>
                <a:cs typeface="Courier" charset="0"/>
              </a:rPr>
              <a:t>()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function requires only one argument (</a:t>
            </a:r>
            <a:r>
              <a:rPr lang="en-US" sz="2200" dirty="0" smtClean="0">
                <a:latin typeface="Courier" charset="0"/>
                <a:ea typeface="Courier" charset="0"/>
                <a:cs typeface="Courier" charset="0"/>
              </a:rPr>
              <a:t>input</a:t>
            </a:r>
            <a:r>
              <a:rPr lang="en-US" sz="2200" dirty="0" smtClean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sz="2200" dirty="0"/>
              <a:t>A lot of other arguments can be specified, but these are all </a:t>
            </a:r>
            <a:r>
              <a:rPr lang="en-US" sz="2200" dirty="0" smtClean="0"/>
              <a:t>optional </a:t>
            </a:r>
            <a:endParaRPr lang="en-US" sz="2200" dirty="0"/>
          </a:p>
          <a:p>
            <a:pPr>
              <a:buFont typeface="Arial" charset="0"/>
              <a:buChar char="•"/>
            </a:pP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Usage:</a:t>
            </a:r>
          </a:p>
          <a:p>
            <a:pPr marL="0" indent="0">
              <a:buNone/>
            </a:pP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qgraph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de-DE" sz="2000" dirty="0" err="1">
                <a:latin typeface="Courier" charset="0"/>
                <a:ea typeface="Courier" charset="0"/>
                <a:cs typeface="Courier" charset="0"/>
              </a:rPr>
              <a:t>input</a:t>
            </a:r>
            <a:r>
              <a:rPr lang="de-DE" sz="2000" dirty="0">
                <a:latin typeface="Courier" charset="0"/>
                <a:ea typeface="Courier" charset="0"/>
                <a:cs typeface="Courier" charset="0"/>
              </a:rPr>
              <a:t>, ... ) </a:t>
            </a:r>
          </a:p>
          <a:p>
            <a:pPr marL="0" indent="0">
              <a:buNone/>
            </a:pPr>
            <a:endParaRPr lang="en-US" sz="2000" b="1" dirty="0" smtClean="0">
              <a:solidFill>
                <a:srgbClr val="BA5963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pt-BR" sz="3200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Weights matrices </a:t>
            </a:r>
            <a:endParaRPr lang="en-US" sz="3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72344"/>
            <a:ext cx="8574087" cy="466292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Arial" charset="0"/>
              <a:buChar char="•"/>
            </a:pPr>
            <a:r>
              <a:rPr lang="en-US" sz="2800" dirty="0"/>
              <a:t>The input argument is the </a:t>
            </a:r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input</a:t>
            </a:r>
            <a:r>
              <a:rPr lang="en-US" sz="2800" dirty="0"/>
              <a:t>. This can be a </a:t>
            </a:r>
            <a:r>
              <a:rPr lang="en-US" sz="2800" i="1" dirty="0"/>
              <a:t>weights matrix </a:t>
            </a:r>
            <a:endParaRPr lang="en-US" sz="1800" dirty="0"/>
          </a:p>
          <a:p>
            <a:pPr>
              <a:spcBef>
                <a:spcPts val="0"/>
              </a:spcBef>
              <a:buFont typeface="Arial" charset="0"/>
              <a:buChar char="•"/>
            </a:pPr>
            <a:r>
              <a:rPr lang="en-US" sz="2800" dirty="0"/>
              <a:t>A weights matrix is a square </a:t>
            </a:r>
            <a:r>
              <a:rPr lang="en-US" sz="2800" i="1" dirty="0"/>
              <a:t>n </a:t>
            </a:r>
            <a:r>
              <a:rPr lang="en-US" sz="2800" dirty="0"/>
              <a:t>by </a:t>
            </a:r>
            <a:r>
              <a:rPr lang="en-US" sz="2800" i="1" dirty="0"/>
              <a:t>n </a:t>
            </a:r>
            <a:r>
              <a:rPr lang="en-US" sz="2800" dirty="0"/>
              <a:t>matrix in which each element indicates the relationship between two variables </a:t>
            </a:r>
            <a:endParaRPr lang="en-US" sz="1800" dirty="0"/>
          </a:p>
          <a:p>
            <a:pPr>
              <a:spcBef>
                <a:spcPts val="0"/>
              </a:spcBef>
              <a:buFont typeface="Arial" charset="0"/>
              <a:buChar char="•"/>
            </a:pPr>
            <a:r>
              <a:rPr lang="en-US" sz="2800" dirty="0"/>
              <a:t>Any relationship can be used as long as: </a:t>
            </a:r>
            <a:endParaRPr lang="en-US" sz="1800" dirty="0"/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2800" dirty="0"/>
              <a:t>A 0 indicates no relationship </a:t>
            </a:r>
            <a:endParaRPr lang="en-US" sz="2400" dirty="0"/>
          </a:p>
          <a:p>
            <a:pPr lvl="1">
              <a:spcBef>
                <a:spcPts val="0"/>
              </a:spcBef>
              <a:buFont typeface="Arial" charset="0"/>
              <a:buChar char="•"/>
            </a:pPr>
            <a:r>
              <a:rPr lang="en-US" sz="2800" dirty="0"/>
              <a:t>Absolute negative values are similar in strength to positive </a:t>
            </a:r>
            <a:r>
              <a:rPr lang="en-US" sz="2800" dirty="0" smtClean="0"/>
              <a:t>values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08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Weights matrices </a:t>
            </a:r>
            <a:endParaRPr lang="en-US" sz="32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ABC0E-5A83-1A40-ACCB-27CC011796BE}" type="slidenum">
              <a:rPr lang="en-US" smtClean="0"/>
              <a:pPr/>
              <a:t>99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22" y="1843315"/>
            <a:ext cx="7602537" cy="472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Custom 1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45034E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11568</TotalTime>
  <Words>3446</Words>
  <Application>Microsoft Macintosh PowerPoint</Application>
  <PresentationFormat>On-screen Show (4:3)</PresentationFormat>
  <Paragraphs>649</Paragraphs>
  <Slides>111</Slides>
  <Notes>96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21" baseType="lpstr">
      <vt:lpstr>Brush Script MT</vt:lpstr>
      <vt:lpstr>Calibri</vt:lpstr>
      <vt:lpstr>Century Gothic</vt:lpstr>
      <vt:lpstr>Corbel</vt:lpstr>
      <vt:lpstr>Courier</vt:lpstr>
      <vt:lpstr>Courier New</vt:lpstr>
      <vt:lpstr>Helvetica Neue Light</vt:lpstr>
      <vt:lpstr>Wingdings</vt:lpstr>
      <vt:lpstr>Arial</vt:lpstr>
      <vt:lpstr>Spectrum</vt:lpstr>
      <vt:lpstr>Network Modeling for Psychological  (and Attitudinal)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Network Perspective of Psycho(patho)logy</vt:lpstr>
      <vt:lpstr>A Network Theory of Mental Disorders</vt:lpstr>
      <vt:lpstr>Consequences of the Network Perspective</vt:lpstr>
      <vt:lpstr>PowerPoint Presentation</vt:lpstr>
      <vt:lpstr>What are psychological constructs? </vt:lpstr>
      <vt:lpstr>What are psychological constructs? </vt:lpstr>
      <vt:lpstr>Natural kinds</vt:lpstr>
      <vt:lpstr>Natural kinds</vt:lpstr>
      <vt:lpstr>Social kinds</vt:lpstr>
      <vt:lpstr>Practical kinds</vt:lpstr>
      <vt:lpstr>Complex kinds</vt:lpstr>
      <vt:lpstr>Personality traits</vt:lpstr>
      <vt:lpstr>Personality</vt:lpstr>
      <vt:lpstr>Literature</vt:lpstr>
      <vt:lpstr>What are psychological constructs? </vt:lpstr>
      <vt:lpstr>Statistical Models</vt:lpstr>
      <vt:lpstr>Statistical Models</vt:lpstr>
      <vt:lpstr>Statistical Models</vt:lpstr>
      <vt:lpstr>Statistical Models</vt:lpstr>
      <vt:lpstr>Conclusion</vt:lpstr>
      <vt:lpstr>PowerPoint Presentation</vt:lpstr>
      <vt:lpstr>Analogy 1: Ecology</vt:lpstr>
      <vt:lpstr>Analogy 2: Psychopathology as a Virus</vt:lpstr>
      <vt:lpstr>Prevent the Outbreak</vt:lpstr>
      <vt:lpstr>PowerPoint Presentation</vt:lpstr>
      <vt:lpstr>PowerPoint Presentation</vt:lpstr>
      <vt:lpstr>PowerPoint Presentation</vt:lpstr>
      <vt:lpstr>Mapping out Psychological Complexity</vt:lpstr>
      <vt:lpstr>Break</vt:lpstr>
      <vt:lpstr>PowerPoint Presentation</vt:lpstr>
      <vt:lpstr>Networks</vt:lpstr>
      <vt:lpstr>Networks</vt:lpstr>
      <vt:lpstr>Networks</vt:lpstr>
      <vt:lpstr>Signs of edges</vt:lpstr>
      <vt:lpstr>Networks</vt:lpstr>
      <vt:lpstr>Networks</vt:lpstr>
      <vt:lpstr>Mathematical notation of graphs</vt:lpstr>
      <vt:lpstr>Adjacency matrix</vt:lpstr>
      <vt:lpstr>Adjacency matrix</vt:lpstr>
      <vt:lpstr>Adjacency matrix</vt:lpstr>
      <vt:lpstr>Weights matrix</vt:lpstr>
      <vt:lpstr>PowerPoint Presentation</vt:lpstr>
      <vt:lpstr>Network Inference</vt:lpstr>
      <vt:lpstr>Small-world networks</vt:lpstr>
      <vt:lpstr>Small-world networks</vt:lpstr>
      <vt:lpstr>Small-world networks</vt:lpstr>
      <vt:lpstr>PowerPoint Presentation</vt:lpstr>
      <vt:lpstr>Centrality</vt:lpstr>
      <vt:lpstr>Centrality</vt:lpstr>
      <vt:lpstr>Shortest paths</vt:lpstr>
      <vt:lpstr>Shortest paths</vt:lpstr>
      <vt:lpstr>Shortest paths</vt:lpstr>
      <vt:lpstr>Shortest paths</vt:lpstr>
      <vt:lpstr>Shortest paths</vt:lpstr>
      <vt:lpstr>Centrality</vt:lpstr>
      <vt:lpstr>Node Strength / Degree</vt:lpstr>
      <vt:lpstr>Closeness</vt:lpstr>
      <vt:lpstr>Betweenness</vt:lpstr>
      <vt:lpstr>Centrality</vt:lpstr>
      <vt:lpstr>What is the Structure of Psychology?</vt:lpstr>
      <vt:lpstr>PowerPoint Presentation</vt:lpstr>
      <vt:lpstr>Network Psychometrics</vt:lpstr>
      <vt:lpstr>Comorbidity</vt:lpstr>
      <vt:lpstr>PTSD</vt:lpstr>
      <vt:lpstr>Substance abuse networks</vt:lpstr>
      <vt:lpstr>Bereavement</vt:lpstr>
      <vt:lpstr>Psychosis</vt:lpstr>
      <vt:lpstr>Attitudes</vt:lpstr>
      <vt:lpstr>Multicultural classroom dynamics</vt:lpstr>
      <vt:lpstr>Personality</vt:lpstr>
      <vt:lpstr>Intelligence</vt:lpstr>
      <vt:lpstr>Vaccination Intents</vt:lpstr>
      <vt:lpstr>Attachment</vt:lpstr>
      <vt:lpstr>PowerPoint Presentation</vt:lpstr>
      <vt:lpstr>PowerPoint Presentation</vt:lpstr>
      <vt:lpstr>Summary paper</vt:lpstr>
      <vt:lpstr>Facebook Community</vt:lpstr>
      <vt:lpstr>www.psych-networks.com</vt:lpstr>
      <vt:lpstr>JASP</vt:lpstr>
      <vt:lpstr>Summary</vt:lpstr>
      <vt:lpstr>Break</vt:lpstr>
      <vt:lpstr>PowerPoint Presentation</vt:lpstr>
      <vt:lpstr>Drawing networks using qgraph</vt:lpstr>
      <vt:lpstr>Drawing networks</vt:lpstr>
      <vt:lpstr>Drawing networks</vt:lpstr>
      <vt:lpstr>The qgraph() function </vt:lpstr>
      <vt:lpstr>Weights matrices </vt:lpstr>
      <vt:lpstr>Weights matrices </vt:lpstr>
      <vt:lpstr>Weights matrices </vt:lpstr>
      <vt:lpstr>Weighted graphs</vt:lpstr>
      <vt:lpstr>Weighted graphs</vt:lpstr>
      <vt:lpstr>Weighted graphs</vt:lpstr>
      <vt:lpstr>Weighted graphs</vt:lpstr>
      <vt:lpstr>Weighted graphs</vt:lpstr>
      <vt:lpstr>Weighted graphs</vt:lpstr>
      <vt:lpstr>Layout modes </vt:lpstr>
      <vt:lpstr>Export as PDF</vt:lpstr>
      <vt:lpstr>Export as PNG</vt:lpstr>
      <vt:lpstr>Important arguments in qgraph()</vt:lpstr>
      <vt:lpstr>Practical Time!</vt:lpstr>
    </vt:vector>
  </TitlesOfParts>
  <Company>UvA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 Modeling for Psychological (and Attitudinal) Data</dc:title>
  <dc:creator>Adela Isvoranu</dc:creator>
  <cp:lastModifiedBy>Adela Isvoranu</cp:lastModifiedBy>
  <cp:revision>172</cp:revision>
  <dcterms:created xsi:type="dcterms:W3CDTF">2017-12-13T15:23:42Z</dcterms:created>
  <dcterms:modified xsi:type="dcterms:W3CDTF">2018-01-10T21:41:19Z</dcterms:modified>
</cp:coreProperties>
</file>